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56"/>
  </p:notesMasterIdLst>
  <p:handoutMasterIdLst>
    <p:handoutMasterId r:id="rId57"/>
  </p:handoutMasterIdLst>
  <p:sldIdLst>
    <p:sldId id="359" r:id="rId2"/>
    <p:sldId id="373" r:id="rId3"/>
    <p:sldId id="257" r:id="rId4"/>
    <p:sldId id="370" r:id="rId5"/>
    <p:sldId id="378" r:id="rId6"/>
    <p:sldId id="374" r:id="rId7"/>
    <p:sldId id="375" r:id="rId8"/>
    <p:sldId id="377" r:id="rId9"/>
    <p:sldId id="376" r:id="rId10"/>
    <p:sldId id="379" r:id="rId11"/>
    <p:sldId id="260" r:id="rId12"/>
    <p:sldId id="355" r:id="rId13"/>
    <p:sldId id="354" r:id="rId14"/>
    <p:sldId id="356" r:id="rId15"/>
    <p:sldId id="380" r:id="rId16"/>
    <p:sldId id="360" r:id="rId17"/>
    <p:sldId id="285" r:id="rId18"/>
    <p:sldId id="321" r:id="rId19"/>
    <p:sldId id="357" r:id="rId20"/>
    <p:sldId id="322" r:id="rId21"/>
    <p:sldId id="358" r:id="rId22"/>
    <p:sldId id="343" r:id="rId23"/>
    <p:sldId id="345" r:id="rId24"/>
    <p:sldId id="318" r:id="rId25"/>
    <p:sldId id="332" r:id="rId26"/>
    <p:sldId id="368" r:id="rId27"/>
    <p:sldId id="346" r:id="rId28"/>
    <p:sldId id="369" r:id="rId29"/>
    <p:sldId id="361" r:id="rId30"/>
    <p:sldId id="362" r:id="rId31"/>
    <p:sldId id="267" r:id="rId32"/>
    <p:sldId id="259" r:id="rId33"/>
    <p:sldId id="351" r:id="rId34"/>
    <p:sldId id="269" r:id="rId35"/>
    <p:sldId id="363" r:id="rId36"/>
    <p:sldId id="364" r:id="rId37"/>
    <p:sldId id="365" r:id="rId38"/>
    <p:sldId id="284" r:id="rId39"/>
    <p:sldId id="266" r:id="rId40"/>
    <p:sldId id="283" r:id="rId41"/>
    <p:sldId id="292" r:id="rId42"/>
    <p:sldId id="381" r:id="rId43"/>
    <p:sldId id="324" r:id="rId44"/>
    <p:sldId id="353" r:id="rId45"/>
    <p:sldId id="326" r:id="rId46"/>
    <p:sldId id="294" r:id="rId47"/>
    <p:sldId id="277" r:id="rId48"/>
    <p:sldId id="273" r:id="rId49"/>
    <p:sldId id="280" r:id="rId50"/>
    <p:sldId id="261" r:id="rId51"/>
    <p:sldId id="264" r:id="rId52"/>
    <p:sldId id="289" r:id="rId53"/>
    <p:sldId id="278" r:id="rId54"/>
    <p:sldId id="366" r:id="rId55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43" autoAdjust="0"/>
  </p:normalViewPr>
  <p:slideViewPr>
    <p:cSldViewPr>
      <p:cViewPr>
        <p:scale>
          <a:sx n="80" d="100"/>
          <a:sy n="80" d="100"/>
        </p:scale>
        <p:origin x="-2010" y="-8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208"/>
    </p:cViewPr>
  </p:sorterViewPr>
  <p:notesViewPr>
    <p:cSldViewPr>
      <p:cViewPr varScale="1">
        <p:scale>
          <a:sx n="50" d="100"/>
          <a:sy n="50" d="100"/>
        </p:scale>
        <p:origin x="-2964" y="-11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0.xml"/><Relationship Id="rId2" Type="http://schemas.openxmlformats.org/officeDocument/2006/relationships/slide" Target="slides/slide4.xml"/><Relationship Id="rId1" Type="http://schemas.openxmlformats.org/officeDocument/2006/relationships/slide" Target="slides/slide3.xml"/><Relationship Id="rId5" Type="http://schemas.openxmlformats.org/officeDocument/2006/relationships/slide" Target="slides/slide32.xml"/><Relationship Id="rId4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xMode val="edge"/>
          <c:yMode val="edge"/>
          <c:x val="1.4999751827922368E-2"/>
          <c:y val="8.4770032245413171E-2"/>
          <c:w val="0.9234129395635412"/>
          <c:h val="0.87632615787000923"/>
        </c:manualLayout>
      </c:layout>
      <c:radarChart>
        <c:radarStyle val="marker"/>
        <c:varyColors val="0"/>
        <c:ser>
          <c:idx val="0"/>
          <c:order val="0"/>
          <c:tx>
            <c:v>Score</c:v>
          </c:tx>
          <c:spPr>
            <a:ln w="38103">
              <a:solidFill>
                <a:srgbClr val="FF0000"/>
              </a:solidFill>
              <a:prstDash val="solid"/>
              <a:round/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strLit>
              <c:ptCount val="20"/>
              <c:pt idx="0">
                <c:v>SC CC</c:v>
              </c:pt>
              <c:pt idx="1">
                <c:v>Control Plan</c:v>
              </c:pt>
              <c:pt idx="2">
                <c:v>FMEA</c:v>
              </c:pt>
              <c:pt idx="3">
                <c:v>Testing</c:v>
              </c:pt>
              <c:pt idx="4">
                <c:v>PPAP</c:v>
              </c:pt>
              <c:pt idx="5">
                <c:v>GI</c:v>
              </c:pt>
              <c:pt idx="6">
                <c:v>Segregation</c:v>
              </c:pt>
              <c:pt idx="7">
                <c:v>Prevention of recurrence</c:v>
              </c:pt>
              <c:pt idx="8">
                <c:v>FIFI GI</c:v>
              </c:pt>
              <c:pt idx="9">
                <c:v>Defined QT Area</c:v>
              </c:pt>
              <c:pt idx="10">
                <c:v>Visual Stock Management</c:v>
              </c:pt>
              <c:pt idx="11">
                <c:v>Stock Control</c:v>
              </c:pt>
              <c:pt idx="12">
                <c:v>MMOG</c:v>
              </c:pt>
              <c:pt idx="13">
                <c:v>Back up plan</c:v>
              </c:pt>
              <c:pt idx="14">
                <c:v>Training</c:v>
              </c:pt>
              <c:pt idx="15">
                <c:v>TPM</c:v>
              </c:pt>
              <c:pt idx="16">
                <c:v>5S</c:v>
              </c:pt>
              <c:pt idx="17">
                <c:v>Lean</c:v>
              </c:pt>
              <c:pt idx="18">
                <c:v>Emergency action procedure</c:v>
              </c:pt>
              <c:pt idx="19">
                <c:v>Escalation</c:v>
              </c:pt>
            </c:strLit>
          </c:cat>
          <c:val>
            <c:numLit>
              <c:formatCode>General</c:formatCode>
              <c:ptCount val="20"/>
              <c:pt idx="0">
                <c:v>3</c:v>
              </c:pt>
              <c:pt idx="1">
                <c:v>6</c:v>
              </c:pt>
              <c:pt idx="2">
                <c:v>3</c:v>
              </c:pt>
              <c:pt idx="3">
                <c:v>3</c:v>
              </c:pt>
              <c:pt idx="4">
                <c:v>3</c:v>
              </c:pt>
              <c:pt idx="5">
                <c:v>3</c:v>
              </c:pt>
              <c:pt idx="6">
                <c:v>3</c:v>
              </c:pt>
              <c:pt idx="7">
                <c:v>3</c:v>
              </c:pt>
              <c:pt idx="8">
                <c:v>3</c:v>
              </c:pt>
              <c:pt idx="9">
                <c:v>4.5</c:v>
              </c:pt>
              <c:pt idx="10">
                <c:v>3</c:v>
              </c:pt>
              <c:pt idx="11">
                <c:v>3</c:v>
              </c:pt>
              <c:pt idx="12">
                <c:v>3</c:v>
              </c:pt>
              <c:pt idx="13">
                <c:v>3</c:v>
              </c:pt>
              <c:pt idx="14">
                <c:v>3</c:v>
              </c:pt>
              <c:pt idx="15">
                <c:v>3</c:v>
              </c:pt>
              <c:pt idx="16">
                <c:v>3</c:v>
              </c:pt>
              <c:pt idx="17">
                <c:v>3</c:v>
              </c:pt>
              <c:pt idx="18">
                <c:v>3</c:v>
              </c:pt>
              <c:pt idx="19">
                <c:v>3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932160"/>
        <c:axId val="49930240"/>
      </c:radarChart>
      <c:valAx>
        <c:axId val="49930240"/>
        <c:scaling>
          <c:orientation val="minMax"/>
        </c:scaling>
        <c:delete val="0"/>
        <c:axPos val="l"/>
        <c:majorGridlines>
          <c:spPr>
            <a:ln w="9528">
              <a:solidFill>
                <a:srgbClr val="868686"/>
              </a:solidFill>
              <a:prstDash val="solid"/>
              <a:round/>
            </a:ln>
          </c:spPr>
        </c:majorGridlines>
        <c:numFmt formatCode="General" sourceLinked="0"/>
        <c:majorTickMark val="cross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GB" sz="18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en-US"/>
          </a:p>
        </c:txPr>
        <c:crossAx val="49932160"/>
        <c:crosses val="autoZero"/>
        <c:crossBetween val="between"/>
      </c:valAx>
      <c:catAx>
        <c:axId val="49932160"/>
        <c:scaling>
          <c:orientation val="minMax"/>
        </c:scaling>
        <c:delete val="0"/>
        <c:axPos val="b"/>
        <c:majorGridlines>
          <c:spPr>
            <a:ln w="9528">
              <a:solidFill>
                <a:srgbClr val="868686"/>
              </a:solidFill>
              <a:prstDash val="solid"/>
              <a:round/>
            </a:ln>
          </c:spPr>
        </c:majorGridlines>
        <c:numFmt formatCode="dd/mm/yyyy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GB" sz="18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en-US"/>
          </a:p>
        </c:txPr>
        <c:crossAx val="49930240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0.84241484547366274"/>
          <c:y val="0.91840464847948633"/>
        </c:manualLayout>
      </c:layout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lang="en-GB" sz="1800" b="0" i="0" u="none" strike="noStrike" kern="1200" baseline="0">
              <a:solidFill>
                <a:srgbClr val="000000"/>
              </a:solidFill>
              <a:latin typeface="Calibri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GB" sz="1800" b="0" i="0" u="none" strike="noStrike" kern="1200" baseline="0">
          <a:solidFill>
            <a:srgbClr val="000000"/>
          </a:solidFill>
          <a:latin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xMode val="edge"/>
          <c:yMode val="edge"/>
          <c:x val="1.4999753756689237E-2"/>
          <c:y val="8.4770046428918611E-2"/>
          <c:w val="0.92341318688864327"/>
          <c:h val="0.87632630449466531"/>
        </c:manualLayout>
      </c:layout>
      <c:radarChart>
        <c:radarStyle val="marker"/>
        <c:varyColors val="0"/>
        <c:ser>
          <c:idx val="0"/>
          <c:order val="0"/>
          <c:tx>
            <c:v>Score</c:v>
          </c:tx>
          <c:spPr>
            <a:ln w="38103">
              <a:solidFill>
                <a:srgbClr val="FF0000"/>
              </a:solidFill>
              <a:prstDash val="solid"/>
              <a:round/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strLit>
              <c:ptCount val="20"/>
              <c:pt idx="0">
                <c:v>SC CC</c:v>
              </c:pt>
              <c:pt idx="1">
                <c:v>Control Plan</c:v>
              </c:pt>
              <c:pt idx="2">
                <c:v>FMEA</c:v>
              </c:pt>
              <c:pt idx="3">
                <c:v>Testing</c:v>
              </c:pt>
              <c:pt idx="4">
                <c:v>PPAP</c:v>
              </c:pt>
              <c:pt idx="5">
                <c:v>GI</c:v>
              </c:pt>
              <c:pt idx="6">
                <c:v>Segregation</c:v>
              </c:pt>
              <c:pt idx="7">
                <c:v>Prevention of recurrence</c:v>
              </c:pt>
              <c:pt idx="8">
                <c:v>FIFI GI</c:v>
              </c:pt>
              <c:pt idx="9">
                <c:v>Defined QT Area</c:v>
              </c:pt>
              <c:pt idx="10">
                <c:v>Visual Stock Management</c:v>
              </c:pt>
              <c:pt idx="11">
                <c:v>Stock Control</c:v>
              </c:pt>
              <c:pt idx="12">
                <c:v>MMOG</c:v>
              </c:pt>
              <c:pt idx="13">
                <c:v>Back up plan</c:v>
              </c:pt>
              <c:pt idx="14">
                <c:v>Training</c:v>
              </c:pt>
              <c:pt idx="15">
                <c:v>TPM</c:v>
              </c:pt>
              <c:pt idx="16">
                <c:v>5S</c:v>
              </c:pt>
              <c:pt idx="17">
                <c:v>Lean</c:v>
              </c:pt>
              <c:pt idx="18">
                <c:v>Emergency action procedure</c:v>
              </c:pt>
              <c:pt idx="19">
                <c:v>Escalation</c:v>
              </c:pt>
            </c:strLit>
          </c:cat>
          <c:val>
            <c:numLit>
              <c:formatCode>General</c:formatCode>
              <c:ptCount val="20"/>
              <c:pt idx="0">
                <c:v>6</c:v>
              </c:pt>
              <c:pt idx="1">
                <c:v>6</c:v>
              </c:pt>
              <c:pt idx="2">
                <c:v>6</c:v>
              </c:pt>
              <c:pt idx="3">
                <c:v>6</c:v>
              </c:pt>
              <c:pt idx="4">
                <c:v>6</c:v>
              </c:pt>
              <c:pt idx="5">
                <c:v>6</c:v>
              </c:pt>
              <c:pt idx="6">
                <c:v>6</c:v>
              </c:pt>
              <c:pt idx="7">
                <c:v>6</c:v>
              </c:pt>
              <c:pt idx="8">
                <c:v>6</c:v>
              </c:pt>
              <c:pt idx="9">
                <c:v>6</c:v>
              </c:pt>
              <c:pt idx="10">
                <c:v>6</c:v>
              </c:pt>
              <c:pt idx="11">
                <c:v>6</c:v>
              </c:pt>
              <c:pt idx="12">
                <c:v>6</c:v>
              </c:pt>
              <c:pt idx="13">
                <c:v>6</c:v>
              </c:pt>
              <c:pt idx="14">
                <c:v>6</c:v>
              </c:pt>
              <c:pt idx="15">
                <c:v>3</c:v>
              </c:pt>
              <c:pt idx="16">
                <c:v>3</c:v>
              </c:pt>
              <c:pt idx="17">
                <c:v>6</c:v>
              </c:pt>
              <c:pt idx="18">
                <c:v>6</c:v>
              </c:pt>
              <c:pt idx="19">
                <c:v>6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758208"/>
        <c:axId val="49751936"/>
      </c:radarChart>
      <c:valAx>
        <c:axId val="49751936"/>
        <c:scaling>
          <c:orientation val="minMax"/>
        </c:scaling>
        <c:delete val="0"/>
        <c:axPos val="l"/>
        <c:majorGridlines>
          <c:spPr>
            <a:ln w="9528">
              <a:solidFill>
                <a:srgbClr val="868686"/>
              </a:solidFill>
              <a:prstDash val="solid"/>
              <a:round/>
            </a:ln>
          </c:spPr>
        </c:majorGridlines>
        <c:numFmt formatCode="General" sourceLinked="0"/>
        <c:majorTickMark val="cross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GB" sz="18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en-US"/>
          </a:p>
        </c:txPr>
        <c:crossAx val="49758208"/>
        <c:crosses val="autoZero"/>
        <c:crossBetween val="between"/>
      </c:valAx>
      <c:catAx>
        <c:axId val="49758208"/>
        <c:scaling>
          <c:orientation val="minMax"/>
        </c:scaling>
        <c:delete val="0"/>
        <c:axPos val="b"/>
        <c:majorGridlines>
          <c:spPr>
            <a:ln w="9528">
              <a:solidFill>
                <a:srgbClr val="868686"/>
              </a:solidFill>
              <a:prstDash val="solid"/>
              <a:round/>
            </a:ln>
          </c:spPr>
        </c:majorGridlines>
        <c:numFmt formatCode="dd/mm/yyyy" sourceLinked="0"/>
        <c:majorTickMark val="out"/>
        <c:min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GB" sz="18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en-US"/>
          </a:p>
        </c:txPr>
        <c:crossAx val="49751936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0.84241482521032585"/>
          <c:y val="0.91840463482716017"/>
        </c:manualLayout>
      </c:layout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lang="en-GB" sz="1800" b="0" i="0" u="none" strike="noStrike" kern="1200" baseline="0">
              <a:solidFill>
                <a:srgbClr val="000000"/>
              </a:solidFill>
              <a:latin typeface="Calibri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GB" sz="1800" b="0" i="0" u="none" strike="noStrike" kern="1200" baseline="0">
          <a:solidFill>
            <a:srgbClr val="000000"/>
          </a:solidFill>
          <a:latin typeface="Calibri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Score</c:v>
                </c:pt>
              </c:strCache>
            </c:strRef>
          </c:tx>
          <c:spPr>
            <a:ln w="31750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strRef>
              <c:f>Sheet1!$A$2:$A$21</c:f>
              <c:strCache>
                <c:ptCount val="20"/>
                <c:pt idx="0">
                  <c:v>SC CC</c:v>
                </c:pt>
                <c:pt idx="1">
                  <c:v>Control Plan</c:v>
                </c:pt>
                <c:pt idx="2">
                  <c:v>FMEA</c:v>
                </c:pt>
                <c:pt idx="3">
                  <c:v>Testing</c:v>
                </c:pt>
                <c:pt idx="4">
                  <c:v>PPAP</c:v>
                </c:pt>
                <c:pt idx="5">
                  <c:v>GI</c:v>
                </c:pt>
                <c:pt idx="6">
                  <c:v>Segregation</c:v>
                </c:pt>
                <c:pt idx="7">
                  <c:v>Prevention of recurrence</c:v>
                </c:pt>
                <c:pt idx="8">
                  <c:v>FIFI GI</c:v>
                </c:pt>
                <c:pt idx="9">
                  <c:v>Defined QT Area</c:v>
                </c:pt>
                <c:pt idx="10">
                  <c:v>Visual Stock</c:v>
                </c:pt>
                <c:pt idx="11">
                  <c:v>Stock Control</c:v>
                </c:pt>
                <c:pt idx="12">
                  <c:v>MMOG</c:v>
                </c:pt>
                <c:pt idx="13">
                  <c:v>Back up plan</c:v>
                </c:pt>
                <c:pt idx="14">
                  <c:v>Training</c:v>
                </c:pt>
                <c:pt idx="15">
                  <c:v>TPM</c:v>
                </c:pt>
                <c:pt idx="16">
                  <c:v>5S</c:v>
                </c:pt>
                <c:pt idx="17">
                  <c:v>Lean</c:v>
                </c:pt>
                <c:pt idx="18">
                  <c:v>Emergency action procedure</c:v>
                </c:pt>
                <c:pt idx="19">
                  <c:v>Escalation process</c:v>
                </c:pt>
              </c:strCache>
            </c:str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6</c:v>
                </c:pt>
                <c:pt idx="1">
                  <c:v>6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  <c:pt idx="5">
                  <c:v>6</c:v>
                </c:pt>
                <c:pt idx="6">
                  <c:v>6</c:v>
                </c:pt>
                <c:pt idx="7">
                  <c:v>6</c:v>
                </c:pt>
                <c:pt idx="8">
                  <c:v>6</c:v>
                </c:pt>
                <c:pt idx="9">
                  <c:v>6</c:v>
                </c:pt>
                <c:pt idx="10">
                  <c:v>6</c:v>
                </c:pt>
                <c:pt idx="11">
                  <c:v>6</c:v>
                </c:pt>
                <c:pt idx="12">
                  <c:v>6</c:v>
                </c:pt>
                <c:pt idx="13">
                  <c:v>6</c:v>
                </c:pt>
                <c:pt idx="14">
                  <c:v>6</c:v>
                </c:pt>
                <c:pt idx="15">
                  <c:v>5</c:v>
                </c:pt>
                <c:pt idx="16">
                  <c:v>3</c:v>
                </c:pt>
                <c:pt idx="17">
                  <c:v>6</c:v>
                </c:pt>
                <c:pt idx="18">
                  <c:v>6</c:v>
                </c:pt>
                <c:pt idx="19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807360"/>
        <c:axId val="49809280"/>
      </c:radarChart>
      <c:catAx>
        <c:axId val="49807360"/>
        <c:scaling>
          <c:orientation val="minMax"/>
        </c:scaling>
        <c:delete val="0"/>
        <c:axPos val="b"/>
        <c:majorGridlines/>
        <c:numFmt formatCode="m/d/yyyy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latin typeface="Calibri" panose="020F0502020204030204" pitchFamily="34" charset="0"/>
              </a:defRPr>
            </a:pPr>
            <a:endParaRPr lang="en-US"/>
          </a:p>
        </c:txPr>
        <c:crossAx val="49809280"/>
        <c:crosses val="autoZero"/>
        <c:auto val="1"/>
        <c:lblAlgn val="ctr"/>
        <c:lblOffset val="100"/>
        <c:noMultiLvlLbl val="0"/>
      </c:catAx>
      <c:valAx>
        <c:axId val="49809280"/>
        <c:scaling>
          <c:orientation val="minMax"/>
        </c:scaling>
        <c:delete val="0"/>
        <c:axPos val="l"/>
        <c:majorGridlines/>
        <c:numFmt formatCode="General" sourceLinked="1"/>
        <c:majorTickMark val="cross"/>
        <c:minorTickMark val="none"/>
        <c:tickLblPos val="nextTo"/>
        <c:crossAx val="498073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365323815244639"/>
          <c:y val="0.80582025823018522"/>
          <c:w val="0.11945223309739021"/>
          <c:h val="5.8947634966966152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5793"/>
          </a:xfrm>
          <a:prstGeom prst="rect">
            <a:avLst/>
          </a:prstGeom>
        </p:spPr>
        <p:txBody>
          <a:bodyPr vert="horz" lIns="88240" tIns="44120" rIns="88240" bIns="441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294" y="1"/>
            <a:ext cx="2945862" cy="495793"/>
          </a:xfrm>
          <a:prstGeom prst="rect">
            <a:avLst/>
          </a:prstGeom>
        </p:spPr>
        <p:txBody>
          <a:bodyPr vert="horz" lIns="88240" tIns="44120" rIns="88240" bIns="44120" rtlCol="0"/>
          <a:lstStyle>
            <a:lvl1pPr algn="r">
              <a:defRPr sz="1200"/>
            </a:lvl1pPr>
          </a:lstStyle>
          <a:p>
            <a:fld id="{5A772670-74DB-4FFB-8D7D-41E62A6F0CAE}" type="datetimeFigureOut">
              <a:rPr lang="en-GB" smtClean="0"/>
              <a:t>20/01/2015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307"/>
            <a:ext cx="2945862" cy="495793"/>
          </a:xfrm>
          <a:prstGeom prst="rect">
            <a:avLst/>
          </a:prstGeom>
        </p:spPr>
        <p:txBody>
          <a:bodyPr vert="horz" lIns="88240" tIns="44120" rIns="88240" bIns="441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294" y="9429307"/>
            <a:ext cx="2945862" cy="495793"/>
          </a:xfrm>
          <a:prstGeom prst="rect">
            <a:avLst/>
          </a:prstGeom>
        </p:spPr>
        <p:txBody>
          <a:bodyPr vert="horz" lIns="88240" tIns="44120" rIns="88240" bIns="44120" rtlCol="0" anchor="b"/>
          <a:lstStyle>
            <a:lvl1pPr algn="r">
              <a:defRPr sz="1200"/>
            </a:lvl1pPr>
          </a:lstStyle>
          <a:p>
            <a:fld id="{5CDEFA92-09F2-42BB-8A4F-37B7933661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25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3"/>
            <a:ext cx="2945126" cy="495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11" tIns="46106" rIns="92211" bIns="46106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946" y="3"/>
            <a:ext cx="2945126" cy="495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11" tIns="46106" rIns="92211" bIns="4610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259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6125"/>
            <a:ext cx="4962525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59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475"/>
            <a:ext cx="5438140" cy="446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11" tIns="46106" rIns="92211" bIns="461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59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349"/>
            <a:ext cx="2945126" cy="495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11" tIns="46106" rIns="92211" bIns="46106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59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946" y="9429349"/>
            <a:ext cx="2945126" cy="495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11" tIns="46106" rIns="92211" bIns="4610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CA84FE9-8367-4F94-95E1-E61E1A38C0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190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329B-90E8-4102-A286-27828B35B5E7}" type="datetimeFigureOut">
              <a:rPr lang="en-GB" smtClean="0"/>
              <a:t>20/01/2015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C3B2-E691-41D7-8F29-0809049C5F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27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329B-90E8-4102-A286-27828B35B5E7}" type="datetimeFigureOut">
              <a:rPr lang="en-GB" smtClean="0"/>
              <a:t>20/01/2015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C3B2-E691-41D7-8F29-0809049C5F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126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329B-90E8-4102-A286-27828B35B5E7}" type="datetimeFigureOut">
              <a:rPr lang="en-GB" smtClean="0"/>
              <a:t>20/01/2015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C3B2-E691-41D7-8F29-0809049C5F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243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329B-90E8-4102-A286-27828B35B5E7}" type="datetimeFigureOut">
              <a:rPr lang="en-GB" smtClean="0"/>
              <a:t>20/01/2015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C3B2-E691-41D7-8F29-0809049C5F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922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Merc Rimstock slide template no text.jp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930"/>
            <a:ext cx="9144000" cy="685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256" y="6247376"/>
            <a:ext cx="1904546" cy="457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330" tIns="40165" rIns="80330" bIns="40165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charset="0"/>
                <a:ea typeface="+mn-ea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837" y="6247376"/>
            <a:ext cx="2896327" cy="457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330" tIns="40165" rIns="80330" bIns="40165" numCol="1" anchor="t" anchorCtr="0" compatLnSpc="1">
            <a:prstTxWarp prst="textNoShape">
              <a:avLst/>
            </a:prstTxWarp>
          </a:bodyPr>
          <a:lstStyle>
            <a:lvl1pPr algn="ctr">
              <a:defRPr sz="1300">
                <a:latin typeface="Times New Roman" charset="0"/>
                <a:ea typeface="+mn-ea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2837" y="6247376"/>
            <a:ext cx="1905909" cy="457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330" tIns="40165" rIns="80330" bIns="40165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 eaLnBrk="0" hangingPunct="0">
              <a:defRPr/>
            </a:pPr>
            <a:fld id="{F11D72D5-D627-424E-9460-A77A2474005B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307889" y="586142"/>
            <a:ext cx="1044912" cy="1470394"/>
          </a:xfrm>
          <a:prstGeom prst="rect">
            <a:avLst/>
          </a:prstGeom>
        </p:spPr>
        <p:txBody>
          <a:bodyPr lIns="80330" tIns="40165" rIns="80330" bIns="40165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>
              <a:defRPr/>
            </a:pPr>
            <a:endParaRPr lang="en-GB" b="1" dirty="0">
              <a:solidFill>
                <a:srgbClr val="FFFFFF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627731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0" r:id="rId2"/>
    <p:sldLayoutId id="2147483701" r:id="rId3"/>
    <p:sldLayoutId id="2147483703" r:id="rId4"/>
    <p:sldLayoutId id="2147483704" r:id="rId5"/>
    <p:sldLayoutId id="2147483705" r:id="rId6"/>
    <p:sldLayoutId id="2147483706" r:id="rId7"/>
  </p:sldLayoutIdLst>
  <p:transition spd="slow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Times New Roman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Times New Roman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Times New Roman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Times New Roman" charset="0"/>
          <a:ea typeface="MS PGothic" pitchFamily="34" charset="-128"/>
        </a:defRPr>
      </a:lvl5pPr>
      <a:lvl6pPr marL="401650"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Times New Roman" charset="0"/>
        </a:defRPr>
      </a:lvl6pPr>
      <a:lvl7pPr marL="803300"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Times New Roman" charset="0"/>
        </a:defRPr>
      </a:lvl7pPr>
      <a:lvl8pPr marL="1204951"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Times New Roman" charset="0"/>
        </a:defRPr>
      </a:lvl8pPr>
      <a:lvl9pPr marL="1606601"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Times New Roman" charset="0"/>
        </a:defRPr>
      </a:lvl9pPr>
    </p:titleStyle>
    <p:bodyStyle>
      <a:lvl1pPr marL="301238" indent="-301238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652682" indent="-251031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ea typeface="MS PGothic" pitchFamily="34" charset="-128"/>
        </a:defRPr>
      </a:lvl2pPr>
      <a:lvl3pPr marL="1004126" indent="-200825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MS PGothic" pitchFamily="34" charset="-128"/>
        </a:defRPr>
      </a:lvl3pPr>
      <a:lvl4pPr marL="1405776" indent="-200825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MS PGothic" pitchFamily="34" charset="-128"/>
        </a:defRPr>
      </a:lvl4pPr>
      <a:lvl5pPr marL="1807426" indent="-200825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MS PGothic" pitchFamily="34" charset="-128"/>
        </a:defRPr>
      </a:lvl5pPr>
      <a:lvl6pPr marL="2209076" indent="-200825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610726" indent="-200825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3012377" indent="-200825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3414027" indent="-200825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033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1650" algn="l" defTabSz="8033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3300" algn="l" defTabSz="8033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4951" algn="l" defTabSz="8033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6601" algn="l" defTabSz="8033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8251" algn="l" defTabSz="8033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9901" algn="l" defTabSz="8033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11551" algn="l" defTabSz="8033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13202" algn="l" defTabSz="8033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Porsche-Cayenne_S_Titanium_2006_1600x1200_wallpaper_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1" t="29784" r="5165"/>
          <a:stretch>
            <a:fillRect/>
          </a:stretch>
        </p:blipFill>
        <p:spPr bwMode="auto">
          <a:xfrm>
            <a:off x="-1588" y="1268760"/>
            <a:ext cx="9145588" cy="692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23528" y="5013176"/>
            <a:ext cx="8601378" cy="762375"/>
            <a:chOff x="314534" y="2132856"/>
            <a:chExt cx="8601378" cy="76237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534" y="2132856"/>
              <a:ext cx="8601378" cy="762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1259632" y="2329377"/>
              <a:ext cx="611168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Aft>
                  <a:spcPct val="15000"/>
                </a:spcAft>
                <a:defRPr/>
              </a:pPr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</a:rPr>
                <a:t>Automotive Manufacturing in the UK in 2014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51673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9" name="Picture 15" descr="jaguar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3501008"/>
            <a:ext cx="1366838" cy="1041400"/>
          </a:xfrm>
          <a:prstGeom prst="rect">
            <a:avLst/>
          </a:prstGeom>
          <a:noFill/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04664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Original Equipment Customers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827088" y="1196975"/>
            <a:ext cx="4038600" cy="468153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endParaRPr lang="en-GB" sz="18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1800" dirty="0" smtClean="0">
                <a:solidFill>
                  <a:schemeClr val="tx1"/>
                </a:solidFill>
              </a:rPr>
              <a:t>Alfa </a:t>
            </a:r>
            <a:r>
              <a:rPr lang="en-GB" sz="1800" dirty="0">
                <a:solidFill>
                  <a:schemeClr val="tx1"/>
                </a:solidFill>
              </a:rPr>
              <a:t>Romeo</a:t>
            </a:r>
          </a:p>
          <a:p>
            <a:pPr>
              <a:lnSpc>
                <a:spcPct val="90000"/>
              </a:lnSpc>
            </a:pPr>
            <a:r>
              <a:rPr lang="en-GB" sz="1800" dirty="0">
                <a:solidFill>
                  <a:schemeClr val="tx1"/>
                </a:solidFill>
              </a:rPr>
              <a:t>Aston Martin</a:t>
            </a:r>
          </a:p>
          <a:p>
            <a:pPr>
              <a:lnSpc>
                <a:spcPct val="90000"/>
              </a:lnSpc>
            </a:pPr>
            <a:r>
              <a:rPr lang="en-GB" sz="1800" dirty="0">
                <a:solidFill>
                  <a:schemeClr val="tx1"/>
                </a:solidFill>
              </a:rPr>
              <a:t>Bentley </a:t>
            </a:r>
          </a:p>
          <a:p>
            <a:pPr>
              <a:lnSpc>
                <a:spcPct val="90000"/>
              </a:lnSpc>
            </a:pPr>
            <a:r>
              <a:rPr lang="en-GB" sz="1800" dirty="0">
                <a:solidFill>
                  <a:schemeClr val="tx1"/>
                </a:solidFill>
              </a:rPr>
              <a:t>Chrysler</a:t>
            </a:r>
          </a:p>
          <a:p>
            <a:pPr>
              <a:lnSpc>
                <a:spcPct val="90000"/>
              </a:lnSpc>
            </a:pPr>
            <a:r>
              <a:rPr lang="en-GB" sz="1800" dirty="0">
                <a:solidFill>
                  <a:schemeClr val="tx1"/>
                </a:solidFill>
              </a:rPr>
              <a:t>Colt Car Company</a:t>
            </a:r>
          </a:p>
          <a:p>
            <a:pPr>
              <a:lnSpc>
                <a:spcPct val="90000"/>
              </a:lnSpc>
            </a:pPr>
            <a:r>
              <a:rPr lang="en-GB" sz="1800" dirty="0">
                <a:solidFill>
                  <a:schemeClr val="tx1"/>
                </a:solidFill>
              </a:rPr>
              <a:t>Chevrolet</a:t>
            </a:r>
          </a:p>
          <a:p>
            <a:pPr>
              <a:lnSpc>
                <a:spcPct val="90000"/>
              </a:lnSpc>
            </a:pPr>
            <a:r>
              <a:rPr lang="en-GB" sz="1800" dirty="0" smtClean="0">
                <a:solidFill>
                  <a:schemeClr val="tx1"/>
                </a:solidFill>
              </a:rPr>
              <a:t>Ford</a:t>
            </a:r>
            <a:endParaRPr lang="en-GB" sz="18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1800" dirty="0">
                <a:solidFill>
                  <a:schemeClr val="tx1"/>
                </a:solidFill>
              </a:rPr>
              <a:t>General Motors</a:t>
            </a:r>
          </a:p>
          <a:p>
            <a:pPr>
              <a:lnSpc>
                <a:spcPct val="90000"/>
              </a:lnSpc>
            </a:pPr>
            <a:r>
              <a:rPr lang="en-GB" sz="1800" dirty="0">
                <a:solidFill>
                  <a:schemeClr val="tx1"/>
                </a:solidFill>
              </a:rPr>
              <a:t>Hyundai</a:t>
            </a:r>
          </a:p>
          <a:p>
            <a:pPr>
              <a:lnSpc>
                <a:spcPct val="90000"/>
              </a:lnSpc>
            </a:pPr>
            <a:r>
              <a:rPr lang="en-GB" sz="1800" dirty="0">
                <a:solidFill>
                  <a:schemeClr val="tx1"/>
                </a:solidFill>
              </a:rPr>
              <a:t>Jaguar</a:t>
            </a:r>
          </a:p>
          <a:p>
            <a:pPr>
              <a:lnSpc>
                <a:spcPct val="90000"/>
              </a:lnSpc>
            </a:pPr>
            <a:r>
              <a:rPr lang="en-GB" sz="1800" dirty="0" smtClean="0">
                <a:solidFill>
                  <a:schemeClr val="tx1"/>
                </a:solidFill>
              </a:rPr>
              <a:t>Kia</a:t>
            </a:r>
            <a:endParaRPr lang="en-GB" sz="18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1800" dirty="0">
                <a:solidFill>
                  <a:schemeClr val="tx1"/>
                </a:solidFill>
              </a:rPr>
              <a:t>Land Rover</a:t>
            </a:r>
          </a:p>
          <a:p>
            <a:pPr>
              <a:lnSpc>
                <a:spcPct val="90000"/>
              </a:lnSpc>
            </a:pPr>
            <a:r>
              <a:rPr lang="en-GB" sz="1800" dirty="0" smtClean="0">
                <a:solidFill>
                  <a:schemeClr val="tx1"/>
                </a:solidFill>
              </a:rPr>
              <a:t>Lotus</a:t>
            </a:r>
          </a:p>
          <a:p>
            <a:pPr>
              <a:lnSpc>
                <a:spcPct val="90000"/>
              </a:lnSpc>
            </a:pPr>
            <a:r>
              <a:rPr lang="en-GB" sz="1800" dirty="0" smtClean="0">
                <a:solidFill>
                  <a:schemeClr val="tx1"/>
                </a:solidFill>
              </a:rPr>
              <a:t>McLaren Automotive</a:t>
            </a:r>
          </a:p>
          <a:p>
            <a:pPr>
              <a:lnSpc>
                <a:spcPct val="90000"/>
              </a:lnSpc>
            </a:pP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sz="half" idx="2"/>
          </p:nvPr>
        </p:nvSpPr>
        <p:spPr bwMode="auto">
          <a:xfrm>
            <a:off x="4924425" y="1485924"/>
            <a:ext cx="4219575" cy="47513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1800" dirty="0" smtClean="0">
                <a:solidFill>
                  <a:schemeClr val="tx1"/>
                </a:solidFill>
              </a:rPr>
              <a:t>Mitsubishi</a:t>
            </a:r>
          </a:p>
          <a:p>
            <a:r>
              <a:rPr lang="en-GB" sz="1800" dirty="0" smtClean="0">
                <a:solidFill>
                  <a:schemeClr val="tx1"/>
                </a:solidFill>
              </a:rPr>
              <a:t>Morgan</a:t>
            </a:r>
          </a:p>
          <a:p>
            <a:r>
              <a:rPr lang="en-GB" sz="1800" dirty="0" smtClean="0">
                <a:solidFill>
                  <a:schemeClr val="tx1"/>
                </a:solidFill>
              </a:rPr>
              <a:t>Nissan</a:t>
            </a:r>
            <a:endParaRPr lang="en-GB" sz="1800" dirty="0">
              <a:solidFill>
                <a:schemeClr val="tx1"/>
              </a:solidFill>
            </a:endParaRPr>
          </a:p>
          <a:p>
            <a:r>
              <a:rPr lang="en-GB" sz="1800" dirty="0" err="1">
                <a:solidFill>
                  <a:schemeClr val="tx1"/>
                </a:solidFill>
              </a:rPr>
              <a:t>Prodrive</a:t>
            </a:r>
            <a:endParaRPr lang="en-GB" sz="1800" dirty="0">
              <a:solidFill>
                <a:schemeClr val="tx1"/>
              </a:solidFill>
            </a:endParaRPr>
          </a:p>
          <a:p>
            <a:r>
              <a:rPr lang="en-GB" sz="1800" dirty="0" smtClean="0">
                <a:solidFill>
                  <a:schemeClr val="tx1"/>
                </a:solidFill>
              </a:rPr>
              <a:t>PSA Peugeot Citroen</a:t>
            </a:r>
            <a:endParaRPr lang="en-GB" sz="1800" dirty="0">
              <a:solidFill>
                <a:schemeClr val="tx1"/>
              </a:solidFill>
            </a:endParaRPr>
          </a:p>
          <a:p>
            <a:r>
              <a:rPr lang="en-GB" sz="1800" dirty="0">
                <a:solidFill>
                  <a:schemeClr val="tx1"/>
                </a:solidFill>
              </a:rPr>
              <a:t>Renault</a:t>
            </a:r>
          </a:p>
          <a:p>
            <a:r>
              <a:rPr lang="en-GB" sz="1800" dirty="0">
                <a:solidFill>
                  <a:schemeClr val="tx1"/>
                </a:solidFill>
              </a:rPr>
              <a:t>Rolls Royce</a:t>
            </a:r>
          </a:p>
          <a:p>
            <a:r>
              <a:rPr lang="en-GB" sz="1800" dirty="0" err="1" smtClean="0">
                <a:solidFill>
                  <a:schemeClr val="tx1"/>
                </a:solidFill>
              </a:rPr>
              <a:t>Spyker</a:t>
            </a:r>
            <a:endParaRPr lang="en-GB" sz="1800" dirty="0">
              <a:solidFill>
                <a:schemeClr val="tx1"/>
              </a:solidFill>
            </a:endParaRPr>
          </a:p>
          <a:p>
            <a:r>
              <a:rPr lang="en-GB" sz="1800" dirty="0">
                <a:solidFill>
                  <a:schemeClr val="tx1"/>
                </a:solidFill>
              </a:rPr>
              <a:t>Subaru</a:t>
            </a:r>
          </a:p>
          <a:p>
            <a:r>
              <a:rPr lang="en-GB" sz="1800" dirty="0">
                <a:solidFill>
                  <a:schemeClr val="tx1"/>
                </a:solidFill>
              </a:rPr>
              <a:t>Tesla </a:t>
            </a:r>
            <a:r>
              <a:rPr lang="en-GB" sz="1800" dirty="0" smtClean="0">
                <a:solidFill>
                  <a:schemeClr val="tx1"/>
                </a:solidFill>
              </a:rPr>
              <a:t>Motors</a:t>
            </a:r>
          </a:p>
          <a:p>
            <a:r>
              <a:rPr lang="en-GB" sz="1800" dirty="0" smtClean="0">
                <a:solidFill>
                  <a:schemeClr val="tx1"/>
                </a:solidFill>
              </a:rPr>
              <a:t>TRD</a:t>
            </a:r>
          </a:p>
          <a:p>
            <a:r>
              <a:rPr lang="en-GB" sz="1800" dirty="0" smtClean="0">
                <a:solidFill>
                  <a:schemeClr val="tx1"/>
                </a:solidFill>
              </a:rPr>
              <a:t>Tyreline O.E</a:t>
            </a:r>
            <a:endParaRPr lang="en-GB" sz="1800" dirty="0">
              <a:solidFill>
                <a:schemeClr val="tx1"/>
              </a:solidFill>
            </a:endParaRPr>
          </a:p>
          <a:p>
            <a:r>
              <a:rPr lang="en-GB" sz="1800" dirty="0">
                <a:solidFill>
                  <a:schemeClr val="tx1"/>
                </a:solidFill>
              </a:rPr>
              <a:t>Vauxhall</a:t>
            </a:r>
          </a:p>
          <a:p>
            <a:r>
              <a:rPr lang="en-GB" sz="1800" dirty="0">
                <a:solidFill>
                  <a:schemeClr val="tx1"/>
                </a:solidFill>
              </a:rPr>
              <a:t>VWCV</a:t>
            </a:r>
          </a:p>
        </p:txBody>
      </p:sp>
      <p:pic>
        <p:nvPicPr>
          <p:cNvPr id="6151" name="Picture 7" descr="mitsubishi-logo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7713" y="1274054"/>
            <a:ext cx="971550" cy="1152525"/>
          </a:xfrm>
          <a:prstGeom prst="rect">
            <a:avLst/>
          </a:prstGeom>
          <a:noFill/>
        </p:spPr>
      </p:pic>
      <p:pic>
        <p:nvPicPr>
          <p:cNvPr id="6156" name="Picture 12" descr="spykerlogo zwartopwit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4959" y="3550072"/>
            <a:ext cx="118745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13" descr="New Bentley Logo"/>
          <p:cNvPicPr preferRelativeResize="0"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2996952"/>
            <a:ext cx="1367284" cy="512731"/>
          </a:xfrm>
          <a:prstGeom prst="rect">
            <a:avLst/>
          </a:prstGeom>
          <a:noFill/>
        </p:spPr>
      </p:pic>
      <p:pic>
        <p:nvPicPr>
          <p:cNvPr id="6158" name="Picture 14" descr="Nissan%20logo%20ki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2922" y="2308899"/>
            <a:ext cx="771525" cy="655638"/>
          </a:xfrm>
          <a:prstGeom prst="rect">
            <a:avLst/>
          </a:prstGeom>
          <a:noFill/>
        </p:spPr>
      </p:pic>
      <p:pic>
        <p:nvPicPr>
          <p:cNvPr id="6160" name="Picture 16" descr="Alfa Romeo 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391" y="1341438"/>
            <a:ext cx="720601" cy="720601"/>
          </a:xfrm>
          <a:prstGeom prst="rect">
            <a:avLst/>
          </a:prstGeom>
          <a:noFill/>
        </p:spPr>
      </p:pic>
      <p:pic>
        <p:nvPicPr>
          <p:cNvPr id="6161" name="Picture 17" descr="New AML 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872" y="2132856"/>
            <a:ext cx="1347788" cy="52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2" name="Picture 18" descr="vw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4388" y="5062884"/>
            <a:ext cx="838200" cy="814388"/>
          </a:xfrm>
          <a:prstGeom prst="rect">
            <a:avLst/>
          </a:prstGeom>
          <a:noFill/>
        </p:spPr>
      </p:pic>
      <p:pic>
        <p:nvPicPr>
          <p:cNvPr id="10242" name="Picture 2" descr="http://www.cartype.com/pics/108/full/toyota_trd-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447" y="4424286"/>
            <a:ext cx="1187450" cy="50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Land Rover - Above and Beyon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581128"/>
            <a:ext cx="1367284" cy="76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91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9" name="Picture 15" descr="jaguar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3501008"/>
            <a:ext cx="1366838" cy="1041400"/>
          </a:xfrm>
          <a:prstGeom prst="rect">
            <a:avLst/>
          </a:prstGeom>
          <a:noFill/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04664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Original Equipment Customers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827088" y="1196975"/>
            <a:ext cx="4038600" cy="468153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endParaRPr lang="en-GB" sz="18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1800" dirty="0" smtClean="0">
                <a:solidFill>
                  <a:schemeClr val="tx1"/>
                </a:solidFill>
              </a:rPr>
              <a:t>Alfa </a:t>
            </a:r>
            <a:r>
              <a:rPr lang="en-GB" sz="1800" dirty="0">
                <a:solidFill>
                  <a:schemeClr val="tx1"/>
                </a:solidFill>
              </a:rPr>
              <a:t>Romeo</a:t>
            </a:r>
          </a:p>
          <a:p>
            <a:pPr>
              <a:lnSpc>
                <a:spcPct val="90000"/>
              </a:lnSpc>
            </a:pPr>
            <a:r>
              <a:rPr lang="en-GB" sz="1800" dirty="0">
                <a:solidFill>
                  <a:schemeClr val="tx1"/>
                </a:solidFill>
              </a:rPr>
              <a:t>Aston Martin</a:t>
            </a:r>
          </a:p>
          <a:p>
            <a:pPr>
              <a:lnSpc>
                <a:spcPct val="90000"/>
              </a:lnSpc>
            </a:pPr>
            <a:r>
              <a:rPr lang="en-GB" sz="1800" dirty="0">
                <a:solidFill>
                  <a:schemeClr val="tx1"/>
                </a:solidFill>
              </a:rPr>
              <a:t>Bentley </a:t>
            </a:r>
          </a:p>
          <a:p>
            <a:pPr>
              <a:lnSpc>
                <a:spcPct val="90000"/>
              </a:lnSpc>
            </a:pPr>
            <a:r>
              <a:rPr lang="en-GB" sz="1800" dirty="0">
                <a:solidFill>
                  <a:schemeClr val="tx1"/>
                </a:solidFill>
              </a:rPr>
              <a:t>Chrysler</a:t>
            </a:r>
          </a:p>
          <a:p>
            <a:pPr>
              <a:lnSpc>
                <a:spcPct val="90000"/>
              </a:lnSpc>
            </a:pPr>
            <a:r>
              <a:rPr lang="en-GB" sz="1800" dirty="0">
                <a:solidFill>
                  <a:schemeClr val="tx1"/>
                </a:solidFill>
              </a:rPr>
              <a:t>Colt Car Company</a:t>
            </a:r>
          </a:p>
          <a:p>
            <a:pPr>
              <a:lnSpc>
                <a:spcPct val="90000"/>
              </a:lnSpc>
            </a:pPr>
            <a:r>
              <a:rPr lang="en-GB" sz="1800" dirty="0">
                <a:solidFill>
                  <a:schemeClr val="tx1"/>
                </a:solidFill>
              </a:rPr>
              <a:t>Chevrolet</a:t>
            </a:r>
          </a:p>
          <a:p>
            <a:pPr>
              <a:lnSpc>
                <a:spcPct val="90000"/>
              </a:lnSpc>
            </a:pPr>
            <a:r>
              <a:rPr lang="en-GB" sz="1800" dirty="0" smtClean="0">
                <a:solidFill>
                  <a:schemeClr val="tx1"/>
                </a:solidFill>
              </a:rPr>
              <a:t>Ford</a:t>
            </a:r>
            <a:endParaRPr lang="en-GB" sz="18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1800" dirty="0">
                <a:solidFill>
                  <a:schemeClr val="tx1"/>
                </a:solidFill>
              </a:rPr>
              <a:t>General Motors</a:t>
            </a:r>
          </a:p>
          <a:p>
            <a:pPr>
              <a:lnSpc>
                <a:spcPct val="90000"/>
              </a:lnSpc>
            </a:pPr>
            <a:r>
              <a:rPr lang="en-GB" sz="1800" dirty="0">
                <a:solidFill>
                  <a:schemeClr val="tx1"/>
                </a:solidFill>
              </a:rPr>
              <a:t>Hyundai</a:t>
            </a:r>
          </a:p>
          <a:p>
            <a:pPr>
              <a:lnSpc>
                <a:spcPct val="90000"/>
              </a:lnSpc>
            </a:pPr>
            <a:r>
              <a:rPr lang="en-GB" sz="1800" dirty="0">
                <a:solidFill>
                  <a:schemeClr val="tx1"/>
                </a:solidFill>
              </a:rPr>
              <a:t>Jaguar</a:t>
            </a:r>
          </a:p>
          <a:p>
            <a:pPr>
              <a:lnSpc>
                <a:spcPct val="90000"/>
              </a:lnSpc>
            </a:pPr>
            <a:r>
              <a:rPr lang="en-GB" sz="1800" dirty="0" smtClean="0">
                <a:solidFill>
                  <a:schemeClr val="tx1"/>
                </a:solidFill>
              </a:rPr>
              <a:t>Kia</a:t>
            </a:r>
            <a:endParaRPr lang="en-GB" sz="18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1800" dirty="0">
                <a:solidFill>
                  <a:schemeClr val="tx1"/>
                </a:solidFill>
              </a:rPr>
              <a:t>Land Rover</a:t>
            </a:r>
          </a:p>
          <a:p>
            <a:pPr>
              <a:lnSpc>
                <a:spcPct val="90000"/>
              </a:lnSpc>
            </a:pPr>
            <a:r>
              <a:rPr lang="en-GB" sz="1800" dirty="0" smtClean="0">
                <a:solidFill>
                  <a:schemeClr val="tx1"/>
                </a:solidFill>
              </a:rPr>
              <a:t>Lotus</a:t>
            </a:r>
          </a:p>
          <a:p>
            <a:pPr>
              <a:lnSpc>
                <a:spcPct val="90000"/>
              </a:lnSpc>
            </a:pPr>
            <a:r>
              <a:rPr lang="en-GB" sz="1800" dirty="0" smtClean="0">
                <a:solidFill>
                  <a:schemeClr val="tx1"/>
                </a:solidFill>
              </a:rPr>
              <a:t>McLaren Automotive</a:t>
            </a:r>
          </a:p>
          <a:p>
            <a:pPr>
              <a:lnSpc>
                <a:spcPct val="90000"/>
              </a:lnSpc>
            </a:pP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sz="half" idx="2"/>
          </p:nvPr>
        </p:nvSpPr>
        <p:spPr bwMode="auto">
          <a:xfrm>
            <a:off x="4924425" y="1485924"/>
            <a:ext cx="4219575" cy="47513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1800" dirty="0" smtClean="0">
                <a:solidFill>
                  <a:schemeClr val="tx1"/>
                </a:solidFill>
              </a:rPr>
              <a:t>Mitsubishi</a:t>
            </a:r>
          </a:p>
          <a:p>
            <a:r>
              <a:rPr lang="en-GB" sz="1800" dirty="0" smtClean="0">
                <a:solidFill>
                  <a:schemeClr val="tx1"/>
                </a:solidFill>
              </a:rPr>
              <a:t>Morgan</a:t>
            </a:r>
          </a:p>
          <a:p>
            <a:r>
              <a:rPr lang="en-GB" sz="1800" dirty="0" smtClean="0">
                <a:solidFill>
                  <a:schemeClr val="tx1"/>
                </a:solidFill>
              </a:rPr>
              <a:t>Nissan</a:t>
            </a:r>
            <a:endParaRPr lang="en-GB" sz="1800" dirty="0">
              <a:solidFill>
                <a:schemeClr val="tx1"/>
              </a:solidFill>
            </a:endParaRPr>
          </a:p>
          <a:p>
            <a:r>
              <a:rPr lang="en-GB" sz="1800" dirty="0" err="1">
                <a:solidFill>
                  <a:schemeClr val="tx1"/>
                </a:solidFill>
              </a:rPr>
              <a:t>Prodrive</a:t>
            </a:r>
            <a:endParaRPr lang="en-GB" sz="1800" dirty="0">
              <a:solidFill>
                <a:schemeClr val="tx1"/>
              </a:solidFill>
            </a:endParaRPr>
          </a:p>
          <a:p>
            <a:r>
              <a:rPr lang="en-GB" sz="1800" dirty="0" smtClean="0">
                <a:solidFill>
                  <a:schemeClr val="tx1"/>
                </a:solidFill>
              </a:rPr>
              <a:t>PSA Peugeot Citroen</a:t>
            </a:r>
            <a:endParaRPr lang="en-GB" sz="1800" dirty="0">
              <a:solidFill>
                <a:schemeClr val="tx1"/>
              </a:solidFill>
            </a:endParaRPr>
          </a:p>
          <a:p>
            <a:r>
              <a:rPr lang="en-GB" sz="1800" dirty="0">
                <a:solidFill>
                  <a:schemeClr val="tx1"/>
                </a:solidFill>
              </a:rPr>
              <a:t>Renault</a:t>
            </a:r>
          </a:p>
          <a:p>
            <a:r>
              <a:rPr lang="en-GB" sz="1800" dirty="0">
                <a:solidFill>
                  <a:schemeClr val="tx1"/>
                </a:solidFill>
              </a:rPr>
              <a:t>Rolls Royce</a:t>
            </a:r>
          </a:p>
          <a:p>
            <a:r>
              <a:rPr lang="en-GB" sz="1800" dirty="0" err="1" smtClean="0">
                <a:solidFill>
                  <a:schemeClr val="tx1"/>
                </a:solidFill>
              </a:rPr>
              <a:t>Spyker</a:t>
            </a:r>
            <a:endParaRPr lang="en-GB" sz="1800" dirty="0">
              <a:solidFill>
                <a:schemeClr val="tx1"/>
              </a:solidFill>
            </a:endParaRPr>
          </a:p>
          <a:p>
            <a:r>
              <a:rPr lang="en-GB" sz="1800" dirty="0">
                <a:solidFill>
                  <a:schemeClr val="tx1"/>
                </a:solidFill>
              </a:rPr>
              <a:t>Subaru</a:t>
            </a:r>
          </a:p>
          <a:p>
            <a:r>
              <a:rPr lang="en-GB" sz="1800" dirty="0">
                <a:solidFill>
                  <a:schemeClr val="tx1"/>
                </a:solidFill>
              </a:rPr>
              <a:t>Tesla </a:t>
            </a:r>
            <a:r>
              <a:rPr lang="en-GB" sz="1800" dirty="0" smtClean="0">
                <a:solidFill>
                  <a:schemeClr val="tx1"/>
                </a:solidFill>
              </a:rPr>
              <a:t>Motors</a:t>
            </a:r>
          </a:p>
          <a:p>
            <a:r>
              <a:rPr lang="en-GB" sz="1800" dirty="0" smtClean="0">
                <a:solidFill>
                  <a:schemeClr val="tx1"/>
                </a:solidFill>
              </a:rPr>
              <a:t>TRD</a:t>
            </a:r>
          </a:p>
          <a:p>
            <a:r>
              <a:rPr lang="en-GB" sz="1800" dirty="0" err="1" smtClean="0">
                <a:solidFill>
                  <a:schemeClr val="tx1"/>
                </a:solidFill>
              </a:rPr>
              <a:t>Tyreline</a:t>
            </a:r>
            <a:r>
              <a:rPr lang="en-GB" sz="1800" dirty="0" smtClean="0">
                <a:solidFill>
                  <a:schemeClr val="tx1"/>
                </a:solidFill>
              </a:rPr>
              <a:t> O.E</a:t>
            </a:r>
            <a:endParaRPr lang="en-GB" sz="1800" dirty="0">
              <a:solidFill>
                <a:schemeClr val="tx1"/>
              </a:solidFill>
            </a:endParaRPr>
          </a:p>
          <a:p>
            <a:r>
              <a:rPr lang="en-GB" sz="1800" dirty="0">
                <a:solidFill>
                  <a:schemeClr val="tx1"/>
                </a:solidFill>
              </a:rPr>
              <a:t>VWCV</a:t>
            </a:r>
          </a:p>
        </p:txBody>
      </p:sp>
      <p:pic>
        <p:nvPicPr>
          <p:cNvPr id="6151" name="Picture 7" descr="mitsubishi-logo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7713" y="1274054"/>
            <a:ext cx="971550" cy="1152525"/>
          </a:xfrm>
          <a:prstGeom prst="rect">
            <a:avLst/>
          </a:prstGeom>
          <a:noFill/>
        </p:spPr>
      </p:pic>
      <p:pic>
        <p:nvPicPr>
          <p:cNvPr id="6153" name="Picture 9" descr="lotus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375" y="4509120"/>
            <a:ext cx="911225" cy="822325"/>
          </a:xfrm>
          <a:prstGeom prst="rect">
            <a:avLst/>
          </a:prstGeom>
          <a:noFill/>
        </p:spPr>
      </p:pic>
      <p:pic>
        <p:nvPicPr>
          <p:cNvPr id="6156" name="Picture 12" descr="spykerlogo zwartopwit"/>
          <p:cNvPicPr preferRelativeResize="0"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54959" y="3550072"/>
            <a:ext cx="118745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13" descr="New Bentley Logo"/>
          <p:cNvPicPr preferRelativeResize="0"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2996952"/>
            <a:ext cx="1367284" cy="512731"/>
          </a:xfrm>
          <a:prstGeom prst="rect">
            <a:avLst/>
          </a:prstGeom>
          <a:noFill/>
        </p:spPr>
      </p:pic>
      <p:pic>
        <p:nvPicPr>
          <p:cNvPr id="6158" name="Picture 14" descr="Nissan%20logo%20ki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62922" y="2308899"/>
            <a:ext cx="771525" cy="655638"/>
          </a:xfrm>
          <a:prstGeom prst="rect">
            <a:avLst/>
          </a:prstGeom>
          <a:noFill/>
        </p:spPr>
      </p:pic>
      <p:pic>
        <p:nvPicPr>
          <p:cNvPr id="6160" name="Picture 16" descr="Alfa Romeo 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9391" y="1341438"/>
            <a:ext cx="720601" cy="720601"/>
          </a:xfrm>
          <a:prstGeom prst="rect">
            <a:avLst/>
          </a:prstGeom>
          <a:noFill/>
        </p:spPr>
      </p:pic>
      <p:pic>
        <p:nvPicPr>
          <p:cNvPr id="6161" name="Picture 17" descr="New AML Log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2132856"/>
            <a:ext cx="1347788" cy="52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2" name="Picture 18" descr="vw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4388" y="5062884"/>
            <a:ext cx="838200" cy="814388"/>
          </a:xfrm>
          <a:prstGeom prst="rect">
            <a:avLst/>
          </a:prstGeom>
          <a:noFill/>
        </p:spPr>
      </p:pic>
      <p:pic>
        <p:nvPicPr>
          <p:cNvPr id="10242" name="Picture 2" descr="http://www.cartype.com/pics/108/full/toyota_trd-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447" y="4424286"/>
            <a:ext cx="1187450" cy="50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t1.gstatic.com/images?q=tbn:ANd9GcRP5WytBDHAG5g-eeu0UH0JvMenTs9qXos25WSf-b5eWck8c7cB:www.cartype.com/pics/2821/full/mclaren_logo_col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69795"/>
            <a:ext cx="1583408" cy="54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341438"/>
            <a:ext cx="8291512" cy="13668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800" dirty="0" smtClean="0">
                <a:solidFill>
                  <a:schemeClr val="tx1"/>
                </a:solidFill>
              </a:rPr>
              <a:t>	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9274" name="Text Box 10"/>
          <p:cNvSpPr txBox="1">
            <a:spLocks noChangeArrowheads="1"/>
          </p:cNvSpPr>
          <p:nvPr/>
        </p:nvSpPr>
        <p:spPr bwMode="auto">
          <a:xfrm>
            <a:off x="395288" y="392293"/>
            <a:ext cx="100093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dirty="0">
                <a:latin typeface="+mn-lt"/>
              </a:rPr>
              <a:t>Original Equipment Customers</a:t>
            </a:r>
          </a:p>
        </p:txBody>
      </p:sp>
      <p:pic>
        <p:nvPicPr>
          <p:cNvPr id="6147" name="Picture 3" descr="C:\Users\creyner\AppData\Local\Microsoft\Windows\Temporary Internet Files\Content.Outlook\M5GAS2G1\McLaren Spider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27402"/>
            <a:ext cx="2616858" cy="24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creyner\AppData\Local\Microsoft\Windows\Temporary Internet Files\Content.Outlook\M5GAS2G1\McLaren Spider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71" y="4288060"/>
            <a:ext cx="3282121" cy="219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pksimson\Desktop\mclaren-650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71" y="1327402"/>
            <a:ext cx="4745158" cy="266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pksimson\Desktop\Y091 Clos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00785"/>
            <a:ext cx="352425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0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t1.gstatic.com/images?q=tbn:ANd9GcRP5WytBDHAG5g-eeu0UH0JvMenTs9qXos25WSf-b5eWck8c7cB:www.cartype.com/pics/2821/full/mclaren_logo_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325696"/>
            <a:ext cx="1900577" cy="65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341438"/>
            <a:ext cx="8291512" cy="13668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800" dirty="0" smtClean="0">
                <a:solidFill>
                  <a:schemeClr val="tx1"/>
                </a:solidFill>
              </a:rPr>
              <a:t>	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050" name="Picture 2" descr="http://www.tunner.org/wp-content/uploads/2010/08/McLaren-MP4-12C-North-American-debut-Side-View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29" b="4430"/>
          <a:stretch/>
        </p:blipFill>
        <p:spPr bwMode="auto">
          <a:xfrm>
            <a:off x="3108861" y="1484784"/>
            <a:ext cx="5786070" cy="249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creyner\AppData\Local\Microsoft\Windows\Temporary Internet Files\Content.Outlook\M5GAS2G1\McLaren-X-1_Concept_2012_1600x1200_wallpaper_0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" t="31111" r="2698" b="22539"/>
          <a:stretch/>
        </p:blipFill>
        <p:spPr bwMode="auto">
          <a:xfrm>
            <a:off x="86223" y="4249360"/>
            <a:ext cx="6069954" cy="227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creyner\AppData\Local\Microsoft\Windows\Temporary Internet Files\Content.Outlook\M5GAS2G1\McClaren wheel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82" y="4249360"/>
            <a:ext cx="2673449" cy="236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creyner\AppData\Local\Microsoft\Windows\Temporary Internet Files\Content.Outlook\M5GAS2G1\McLaren M4-12C orange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06" y="1484784"/>
            <a:ext cx="2739488" cy="249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47864" y="325696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McLaren Special Operations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73989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reyner\AppData\Local\Microsoft\Windows\Temporary Internet Files\Content.Outlook\M5GAS2G1\Jag_XKR-S_GT_Image_20_2603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4" t="11250" r="19267" b="11828"/>
          <a:stretch/>
        </p:blipFill>
        <p:spPr bwMode="auto">
          <a:xfrm>
            <a:off x="5993634" y="1299709"/>
            <a:ext cx="2743200" cy="27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Jag_XKR-S_GT_Image_1_2603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8" t="38536" r="22116" b="20394"/>
          <a:stretch/>
        </p:blipFill>
        <p:spPr bwMode="auto">
          <a:xfrm>
            <a:off x="251520" y="1299709"/>
            <a:ext cx="5612251" cy="281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Jag_XKR-S_GT_Image_20_2603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0" t="34696" r="35213" b="32652"/>
          <a:stretch/>
        </p:blipFill>
        <p:spPr bwMode="auto">
          <a:xfrm>
            <a:off x="292289" y="4154294"/>
            <a:ext cx="2743200" cy="257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267744" y="404664"/>
            <a:ext cx="6192688" cy="5095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Times New Roman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Times New Roman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Times New Roman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Times New Roman" charset="0"/>
                <a:ea typeface="MS PGothic" pitchFamily="34" charset="-128"/>
              </a:defRPr>
            </a:lvl5pPr>
            <a:lvl6pPr marL="401650" algn="ctr" rtl="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Times New Roman" charset="0"/>
              </a:defRPr>
            </a:lvl6pPr>
            <a:lvl7pPr marL="803300" algn="ctr" rtl="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Times New Roman" charset="0"/>
              </a:defRPr>
            </a:lvl7pPr>
            <a:lvl8pPr marL="1204951" algn="ctr" rtl="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Times New Roman" charset="0"/>
              </a:defRPr>
            </a:lvl8pPr>
            <a:lvl9pPr marL="1606601" algn="ctr" rtl="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GB" sz="2800" kern="0" dirty="0" smtClean="0">
                <a:solidFill>
                  <a:schemeClr val="tx1"/>
                </a:solidFill>
              </a:rPr>
              <a:t>Original Equipment Customers</a:t>
            </a:r>
            <a:br>
              <a:rPr lang="en-GB" sz="2800" kern="0" dirty="0" smtClean="0">
                <a:solidFill>
                  <a:schemeClr val="tx1"/>
                </a:solidFill>
              </a:rPr>
            </a:br>
            <a:r>
              <a:rPr lang="en-GB" sz="2800" kern="0" dirty="0" smtClean="0">
                <a:solidFill>
                  <a:schemeClr val="tx1"/>
                </a:solidFill>
              </a:rPr>
              <a:t/>
            </a:r>
            <a:br>
              <a:rPr lang="en-GB" sz="2800" kern="0" dirty="0" smtClean="0">
                <a:solidFill>
                  <a:schemeClr val="tx1"/>
                </a:solidFill>
              </a:rPr>
            </a:br>
            <a:endParaRPr lang="en-US" sz="2800" kern="0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creyner\AppData\Local\Microsoft\Windows\Temporary Internet Files\Content.Outlook\M5GAS2G1\Jaguar-Log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6" b="28730"/>
          <a:stretch/>
        </p:blipFill>
        <p:spPr bwMode="auto">
          <a:xfrm>
            <a:off x="1338981" y="275341"/>
            <a:ext cx="1635094" cy="76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7" t="19868" r="11151" b="13300"/>
          <a:stretch/>
        </p:blipFill>
        <p:spPr bwMode="auto">
          <a:xfrm>
            <a:off x="3332719" y="4193439"/>
            <a:ext cx="5389331" cy="2536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27984" y="3573016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XK-RS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01018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44466" y="410150"/>
            <a:ext cx="54119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dirty="0">
                <a:latin typeface="Eurostile"/>
              </a:rPr>
              <a:t>Original Equipment Customers</a:t>
            </a:r>
          </a:p>
        </p:txBody>
      </p:sp>
      <p:pic>
        <p:nvPicPr>
          <p:cNvPr id="1026" name="Picture 2" descr="Land Rover - Above and Beyo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9698"/>
            <a:ext cx="1464097" cy="76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arclub.mk/wp-content/uploads/2012/04/Range-Rover-Evoque-SE-Victoria-Beckham-1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9"/>
          <a:stretch/>
        </p:blipFill>
        <p:spPr bwMode="auto">
          <a:xfrm>
            <a:off x="251521" y="1268760"/>
            <a:ext cx="523413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upload.wikimedia.org/wikipedia/commons/b/bb/Evoque_Victoria_Beckham_Edition_Felg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3" r="22644"/>
          <a:stretch/>
        </p:blipFill>
        <p:spPr bwMode="auto">
          <a:xfrm>
            <a:off x="5724128" y="3322359"/>
            <a:ext cx="3168352" cy="303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4800054"/>
            <a:ext cx="40098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Victoria Beckham </a:t>
            </a:r>
            <a:r>
              <a:rPr lang="en-GB" sz="3200" dirty="0" err="1" smtClean="0"/>
              <a:t>Evoque</a:t>
            </a:r>
            <a:endParaRPr lang="en-GB" sz="32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940152" y="1703710"/>
            <a:ext cx="2736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Special </a:t>
            </a:r>
          </a:p>
          <a:p>
            <a:pPr algn="ctr"/>
            <a:r>
              <a:rPr lang="en-GB" sz="3200" dirty="0" smtClean="0"/>
              <a:t>Edition</a:t>
            </a:r>
          </a:p>
        </p:txBody>
      </p:sp>
    </p:spTree>
    <p:extLst>
      <p:ext uri="{BB962C8B-B14F-4D97-AF65-F5344CB8AC3E}">
        <p14:creationId xmlns:p14="http://schemas.microsoft.com/office/powerpoint/2010/main" val="129338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879475" y="1216025"/>
            <a:ext cx="2755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 dirty="0"/>
          </a:p>
        </p:txBody>
      </p:sp>
      <p:pic>
        <p:nvPicPr>
          <p:cNvPr id="3074" name="Picture 2" descr="C:\Users\creyner\AppData\Local\Microsoft\Windows\Temporary Internet Files\Content.Outlook\M5GAS2G1\Aston_Martin-V12_Zagato_2013_1600x1200_wallpaper_02 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" t="34618" r="5210" b="8921"/>
          <a:stretch/>
        </p:blipFill>
        <p:spPr bwMode="auto">
          <a:xfrm>
            <a:off x="3131839" y="1200203"/>
            <a:ext cx="5907315" cy="260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creyner\AppData\Local\Microsoft\Windows\Temporary Internet Files\Content.Outlook\M5GAS2G1\Aston_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16026"/>
            <a:ext cx="2736304" cy="260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reyner\AppData\Local\Microsoft\Windows\Temporary Internet Files\Content.Outlook\M5GAS2G1\Aston_Martin-Vanquish_Q_2013_1600x1200_wallpaper_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42328" r="3492" b="4550"/>
          <a:stretch/>
        </p:blipFill>
        <p:spPr bwMode="auto">
          <a:xfrm>
            <a:off x="171061" y="3984037"/>
            <a:ext cx="5958142" cy="248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creyner\AppData\Local\Microsoft\Windows\Temporary Internet Files\Content.Outlook\M5GAS2G1\Aston_Martin-Vanquish_Q_2013_1600x1200_wallpaper_0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7" t="13756" r="10794"/>
          <a:stretch/>
        </p:blipFill>
        <p:spPr bwMode="auto">
          <a:xfrm>
            <a:off x="6300192" y="3979484"/>
            <a:ext cx="2557131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" descr="New AML 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7782" y="301457"/>
            <a:ext cx="1824058" cy="58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763688" y="332656"/>
            <a:ext cx="7380312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Times New Roman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Times New Roman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Times New Roman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Times New Roman" charset="0"/>
                <a:ea typeface="MS PGothic" pitchFamily="34" charset="-128"/>
              </a:defRPr>
            </a:lvl5pPr>
            <a:lvl6pPr marL="401650" algn="ctr" rtl="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Times New Roman" charset="0"/>
              </a:defRPr>
            </a:lvl6pPr>
            <a:lvl7pPr marL="803300" algn="ctr" rtl="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Times New Roman" charset="0"/>
              </a:defRPr>
            </a:lvl7pPr>
            <a:lvl8pPr marL="1204951" algn="ctr" rtl="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Times New Roman" charset="0"/>
              </a:defRPr>
            </a:lvl8pPr>
            <a:lvl9pPr marL="1606601" algn="ctr" rtl="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GB" sz="2800" kern="0" smtClean="0"/>
              <a:t>Original Equipment Customers</a:t>
            </a:r>
            <a:r>
              <a:rPr lang="en-GB" sz="4000" kern="0" smtClean="0"/>
              <a:t/>
            </a:r>
            <a:br>
              <a:rPr lang="en-GB" sz="4000" kern="0" smtClean="0"/>
            </a:br>
            <a:endParaRPr lang="en-GB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8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14" name="Picture 18" descr="V12 Vantage"/>
          <p:cNvPicPr>
            <a:picLocks noChangeAspect="1" noChangeArrowheads="1"/>
          </p:cNvPicPr>
          <p:nvPr/>
        </p:nvPicPr>
        <p:blipFill rotWithShape="1">
          <a:blip r:embed="rId2" cstate="print"/>
          <a:srcRect l="6065" t="13326" r="-436" b="-1118"/>
          <a:stretch/>
        </p:blipFill>
        <p:spPr bwMode="auto">
          <a:xfrm>
            <a:off x="4901533" y="1196594"/>
            <a:ext cx="4064179" cy="2563394"/>
          </a:xfrm>
          <a:prstGeom prst="rect">
            <a:avLst/>
          </a:prstGeom>
          <a:noFill/>
        </p:spPr>
      </p:pic>
      <p:sp>
        <p:nvSpPr>
          <p:cNvPr id="55298" name="Rectangle 2"/>
          <p:cNvSpPr>
            <a:spLocks noGrp="1" noChangeArrowheads="1"/>
          </p:cNvSpPr>
          <p:nvPr>
            <p:ph type="title" sz="quarter"/>
          </p:nvPr>
        </p:nvSpPr>
        <p:spPr bwMode="auto">
          <a:xfrm>
            <a:off x="1763688" y="332656"/>
            <a:ext cx="7380312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800" dirty="0"/>
              <a:t>Original Equipment Customers</a:t>
            </a:r>
            <a:r>
              <a:rPr lang="en-GB" sz="4000" dirty="0"/>
              <a:t/>
            </a:r>
            <a:br>
              <a:rPr lang="en-GB" sz="4000" dirty="0"/>
            </a:b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5312" name="Rectangle 16"/>
          <p:cNvSpPr>
            <a:spLocks noChangeArrowheads="1"/>
          </p:cNvSpPr>
          <p:nvPr/>
        </p:nvSpPr>
        <p:spPr bwMode="auto">
          <a:xfrm>
            <a:off x="1403350" y="1916113"/>
            <a:ext cx="2305050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55317" name="Picture 21" descr="Aston_Martin-V8_Vantage_N420_2011_1600x1200_wallpaper_08"/>
          <p:cNvPicPr>
            <a:picLocks noChangeAspect="1" noChangeArrowheads="1"/>
          </p:cNvPicPr>
          <p:nvPr/>
        </p:nvPicPr>
        <p:blipFill rotWithShape="1">
          <a:blip r:embed="rId3" cstate="print"/>
          <a:srcRect t="4129" b="6607"/>
          <a:stretch/>
        </p:blipFill>
        <p:spPr bwMode="auto">
          <a:xfrm>
            <a:off x="4901533" y="3791947"/>
            <a:ext cx="4097501" cy="2743200"/>
          </a:xfrm>
          <a:prstGeom prst="rect">
            <a:avLst/>
          </a:prstGeom>
          <a:noFill/>
        </p:spPr>
      </p:pic>
      <p:pic>
        <p:nvPicPr>
          <p:cNvPr id="9" name="Picture 15" descr="New AML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32656"/>
            <a:ext cx="1726674" cy="55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C:\Users\creyner\AppData\Local\Microsoft\Windows\Temporary Internet Files\Content.Outlook\M5GAS2G1\Aston_Martin-Vanquish_Q_2013_1600x1200_wallpaper_0f (2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3" t="19383" r="26140"/>
          <a:stretch/>
        </p:blipFill>
        <p:spPr bwMode="auto">
          <a:xfrm>
            <a:off x="319294" y="1196594"/>
            <a:ext cx="4368801" cy="552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67744" y="404664"/>
            <a:ext cx="5904656" cy="5095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GB" sz="3200" dirty="0">
                <a:solidFill>
                  <a:schemeClr val="tx1"/>
                </a:solidFill>
              </a:rPr>
              <a:t>Original Equipment Customers</a:t>
            </a:r>
            <a:br>
              <a:rPr lang="en-GB" sz="3200" dirty="0">
                <a:solidFill>
                  <a:schemeClr val="tx1"/>
                </a:solidFill>
              </a:rPr>
            </a:br>
            <a:r>
              <a:rPr lang="en-GB" sz="3200" dirty="0">
                <a:solidFill>
                  <a:schemeClr val="tx1"/>
                </a:solidFill>
              </a:rPr>
              <a:t/>
            </a:r>
            <a:br>
              <a:rPr lang="en-GB" sz="3200" dirty="0">
                <a:solidFill>
                  <a:schemeClr val="tx1"/>
                </a:solidFill>
              </a:rPr>
            </a:b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22884" name="Picture 4" descr="lotus"/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88640"/>
            <a:ext cx="910357" cy="889841"/>
          </a:xfrm>
          <a:noFill/>
          <a:ln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251" r="-524" b="4984"/>
          <a:stretch/>
        </p:blipFill>
        <p:spPr bwMode="auto">
          <a:xfrm>
            <a:off x="565763" y="3629004"/>
            <a:ext cx="5168935" cy="276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6" name="Picture 6" descr="Lotus_Evora_Studio_Front_3Qtrs__lights_on___3615_x_2714_[1]"/>
          <p:cNvPicPr>
            <a:picLocks noChangeAspect="1" noChangeArrowheads="1"/>
          </p:cNvPicPr>
          <p:nvPr/>
        </p:nvPicPr>
        <p:blipFill rotWithShape="1">
          <a:blip r:embed="rId4" cstate="print"/>
          <a:srcRect l="2025" t="30107" r="2118" b="22395"/>
          <a:stretch/>
        </p:blipFill>
        <p:spPr bwMode="auto">
          <a:xfrm>
            <a:off x="3137768" y="1289728"/>
            <a:ext cx="5704114" cy="2236216"/>
          </a:xfrm>
          <a:prstGeom prst="rect">
            <a:avLst/>
          </a:prstGeom>
          <a:noFill/>
        </p:spPr>
      </p:pic>
      <p:pic>
        <p:nvPicPr>
          <p:cNvPr id="122887" name="Picture 7" descr="Lotus DSR"/>
          <p:cNvPicPr>
            <a:picLocks noChangeAspect="1" noChangeArrowheads="1"/>
          </p:cNvPicPr>
          <p:nvPr/>
        </p:nvPicPr>
        <p:blipFill>
          <a:blip r:embed="rId5" cstate="print"/>
          <a:srcRect l="3262" t="3749" r="5699" b="3638"/>
          <a:stretch>
            <a:fillRect/>
          </a:stretch>
        </p:blipFill>
        <p:spPr bwMode="auto">
          <a:xfrm>
            <a:off x="539552" y="1263370"/>
            <a:ext cx="2304256" cy="2262574"/>
          </a:xfrm>
          <a:prstGeom prst="rect">
            <a:avLst/>
          </a:prstGeom>
          <a:noFill/>
        </p:spPr>
      </p:pic>
      <p:pic>
        <p:nvPicPr>
          <p:cNvPr id="10242" name="Picture 2" descr="C:\Users\creyner\AppData\Local\Microsoft\Windows\Temporary Internet Files\Content.Outlook\M5GAS2G1\Lotus-Evora_S_2011_1600x1200_wallpaper_0b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2" t="7675" r="24444" b="7844"/>
          <a:stretch/>
        </p:blipFill>
        <p:spPr bwMode="auto">
          <a:xfrm>
            <a:off x="6228184" y="3629004"/>
            <a:ext cx="2193640" cy="27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71819"/>
            <a:ext cx="3168352" cy="2373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http://t0.gstatic.com/images?q=tbn:ANd9GcTmFSdUzJgSKaunHxzmDgkhUprLCIPEWCeUaQ2NZqzTQ640SLyxSK4rkyM:www.cartype.com/pics/108/full/toyota_trd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2656"/>
            <a:ext cx="1513009" cy="64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413792"/>
            <a:ext cx="9793088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Original Equipment Customers</a:t>
            </a:r>
            <a:r>
              <a:rPr lang="en-GB" sz="3200" dirty="0">
                <a:solidFill>
                  <a:schemeClr val="tx1"/>
                </a:solidFill>
              </a:rPr>
              <a:t/>
            </a:r>
            <a:br>
              <a:rPr lang="en-GB" sz="3200" dirty="0">
                <a:solidFill>
                  <a:schemeClr val="tx1"/>
                </a:solidFill>
              </a:rPr>
            </a:b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22530" name="Picture 2" descr="C:\Users\creyner\AppData\Local\Microsoft\Windows\Temporary Internet Files\Content.Outlook\M5GAS2G1\TRD FJ Cruise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1" t="2134" r="14444" b="3506"/>
          <a:stretch/>
        </p:blipFill>
        <p:spPr bwMode="auto">
          <a:xfrm>
            <a:off x="4427984" y="1800681"/>
            <a:ext cx="4380819" cy="3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93" y="3792517"/>
            <a:ext cx="2447943" cy="237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9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37" y="5300109"/>
            <a:ext cx="8601378" cy="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51520" y="4540244"/>
            <a:ext cx="8601378" cy="162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Aft>
                <a:spcPct val="15000"/>
              </a:spcAft>
              <a:defRPr/>
            </a:pPr>
            <a:r>
              <a:rPr lang="fr-FR" sz="3200" dirty="0" err="1" smtClean="0">
                <a:latin typeface="+mj-lt"/>
              </a:rPr>
              <a:t>Presentation</a:t>
            </a:r>
            <a:r>
              <a:rPr lang="fr-FR" sz="3200" dirty="0" smtClean="0">
                <a:latin typeface="+mj-lt"/>
              </a:rPr>
              <a:t> to </a:t>
            </a:r>
          </a:p>
          <a:p>
            <a:pPr algn="ctr">
              <a:spcAft>
                <a:spcPct val="15000"/>
              </a:spcAft>
              <a:defRPr/>
            </a:pPr>
            <a:r>
              <a:rPr lang="fr-FR" sz="3200" dirty="0" smtClean="0">
                <a:latin typeface="+mj-lt"/>
              </a:rPr>
              <a:t>Jaguar Land Rover</a:t>
            </a:r>
          </a:p>
          <a:p>
            <a:pPr algn="ctr">
              <a:spcAft>
                <a:spcPct val="15000"/>
              </a:spcAft>
              <a:defRPr/>
            </a:pPr>
            <a:r>
              <a:rPr lang="fr-FR" sz="2800" b="1" dirty="0" smtClean="0">
                <a:latin typeface="+mj-lt"/>
              </a:rPr>
              <a:t>20th </a:t>
            </a:r>
            <a:r>
              <a:rPr lang="fr-FR" sz="2800" b="1" dirty="0" err="1" smtClean="0">
                <a:latin typeface="+mj-lt"/>
              </a:rPr>
              <a:t>January</a:t>
            </a:r>
            <a:r>
              <a:rPr lang="fr-FR" sz="2800" b="1" dirty="0" smtClean="0">
                <a:latin typeface="+mj-lt"/>
              </a:rPr>
              <a:t> 2015</a:t>
            </a:r>
            <a:endParaRPr lang="en-US" sz="2000" b="1" dirty="0" smtClean="0">
              <a:latin typeface="+mj-lt"/>
            </a:endParaRPr>
          </a:p>
        </p:txBody>
      </p:sp>
      <p:sp>
        <p:nvSpPr>
          <p:cNvPr id="2" name="AutoShape 2" descr="Image result for jaguar land rov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Image result for jaguar land rov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0" name="Picture 6" descr="http://radnorconcours.org/wp/wp-content/uploads/Jaguar-Land-Rover-logo.jpg.pagespeed.ce_.FjW83XxBv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16" y="1387923"/>
            <a:ext cx="4251408" cy="283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41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9974" y="332656"/>
            <a:ext cx="9286602" cy="64807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Original Equipment Customers</a:t>
            </a:r>
            <a:r>
              <a:rPr lang="en-GB" sz="3200" dirty="0">
                <a:solidFill>
                  <a:schemeClr val="tx1"/>
                </a:solidFill>
              </a:rPr>
              <a:t/>
            </a:r>
            <a:br>
              <a:rPr lang="en-GB" sz="3200" dirty="0">
                <a:solidFill>
                  <a:schemeClr val="tx1"/>
                </a:solidFill>
              </a:rPr>
            </a:b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126" name="Picture 6" descr="http://t2.gstatic.com/images?q=tbn:ANd9GcRIWx59MStSzIcIRMsrjOICBPnVZVtBpoIUTIjqUfLFyQdfLrn8S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41" y="4055861"/>
            <a:ext cx="2008237" cy="229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t3.gstatic.com/images?q=tbn:ANd9GcT6gaEcmDSg3TmkrrjANDXEdGfR_dCMRMbhucTeKXNRva7-TlewJC58h7w:www.vanworx.co.uk/shop/media/catalog/product/cache/1/image/9df78eab33525d08d6e5fb8d27136e95/n/e/new_sportline_t5_gp_alloys_vanworx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508" y="4079263"/>
            <a:ext cx="1728192" cy="224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t0.gstatic.com/images?q=tbn:ANd9GcTWfU9ruVJwSs53a040fNABJLuJlpvXSRKMOgeHAAB5eNOoYydV2VSb7WNYMQ:www.duck-design.com/images/DETAILS/vw_caddy_sportli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79263"/>
            <a:ext cx="3198070" cy="212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t2.gstatic.com/images?q=tbn:ANd9GcTWFtKC2iUNxdsqv_rGpeGhz1vpeHaVU04yl6iZE8C4TPccuefuQJegA7Ephg:newcars-au.tk/images/Vw_Logo_Small/Vw_Logo_Small_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710" y="213115"/>
            <a:ext cx="864096" cy="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8" b="1631"/>
          <a:stretch/>
        </p:blipFill>
        <p:spPr bwMode="auto">
          <a:xfrm>
            <a:off x="5220072" y="1310095"/>
            <a:ext cx="3198214" cy="2611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 descr="http://t0.gstatic.com/images?q=tbn:ANd9GcTJfk5bYM6eHUXYYsFgDfg-eizC45deYxiQ1d2mHNVc56OvpJkK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0" b="19430"/>
          <a:stretch/>
        </p:blipFill>
        <p:spPr bwMode="auto">
          <a:xfrm>
            <a:off x="237445" y="1321048"/>
            <a:ext cx="4610690" cy="256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33282"/>
            <a:ext cx="8229600" cy="8683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Security Applications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68313" y="4941167"/>
            <a:ext cx="8218487" cy="136815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algn="ctr">
              <a:buFontTx/>
              <a:buNone/>
            </a:pPr>
            <a:r>
              <a:rPr lang="en-GB" dirty="0">
                <a:solidFill>
                  <a:schemeClr val="tx1"/>
                </a:solidFill>
              </a:rPr>
              <a:t>Designed For Discreet Armoured Vehicles Or Military/Security </a:t>
            </a:r>
            <a:r>
              <a:rPr lang="en-GB" dirty="0" smtClean="0">
                <a:solidFill>
                  <a:schemeClr val="tx1"/>
                </a:solidFill>
              </a:rPr>
              <a:t>Use, Each wheel </a:t>
            </a:r>
            <a:r>
              <a:rPr lang="en-GB" dirty="0">
                <a:solidFill>
                  <a:schemeClr val="tx1"/>
                </a:solidFill>
              </a:rPr>
              <a:t>Is Load Rated </a:t>
            </a:r>
            <a:r>
              <a:rPr lang="en-GB" dirty="0" smtClean="0">
                <a:solidFill>
                  <a:schemeClr val="tx1"/>
                </a:solidFill>
              </a:rPr>
              <a:t>up to </a:t>
            </a:r>
            <a:r>
              <a:rPr lang="en-GB" dirty="0">
                <a:solidFill>
                  <a:schemeClr val="tx1"/>
                </a:solidFill>
              </a:rPr>
              <a:t>1600kg And Fitted With A Run Flat </a:t>
            </a:r>
            <a:r>
              <a:rPr lang="en-GB" dirty="0" smtClean="0">
                <a:solidFill>
                  <a:schemeClr val="tx1"/>
                </a:solidFill>
              </a:rPr>
              <a:t>system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  <a:p>
            <a:pPr algn="ctr">
              <a:buFontTx/>
              <a:buNone/>
            </a:pPr>
            <a:r>
              <a:rPr lang="en-GB" dirty="0">
                <a:solidFill>
                  <a:schemeClr val="tx1"/>
                </a:solidFill>
              </a:rPr>
              <a:t>TUV Approved To 150km </a:t>
            </a:r>
            <a:r>
              <a:rPr lang="en-GB">
                <a:solidFill>
                  <a:schemeClr val="tx1"/>
                </a:solidFill>
              </a:rPr>
              <a:t>With </a:t>
            </a:r>
            <a:r>
              <a:rPr lang="en-GB" smtClean="0">
                <a:solidFill>
                  <a:schemeClr val="tx1"/>
                </a:solidFill>
              </a:rPr>
              <a:t>All 4 </a:t>
            </a:r>
            <a:r>
              <a:rPr lang="en-GB" dirty="0">
                <a:solidFill>
                  <a:schemeClr val="tx1"/>
                </a:solidFill>
              </a:rPr>
              <a:t>Tyres Deflated</a:t>
            </a:r>
          </a:p>
        </p:txBody>
      </p:sp>
      <p:pic>
        <p:nvPicPr>
          <p:cNvPr id="140294" name="Picture 6" descr="PSV ISO Vi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444385"/>
            <a:ext cx="2664544" cy="2391258"/>
          </a:xfrm>
          <a:prstGeom prst="rect">
            <a:avLst/>
          </a:prstGeom>
          <a:noFill/>
        </p:spPr>
      </p:pic>
      <p:sp>
        <p:nvSpPr>
          <p:cNvPr id="140295" name="Text Box 7"/>
          <p:cNvSpPr txBox="1">
            <a:spLocks noChangeArrowheads="1"/>
          </p:cNvSpPr>
          <p:nvPr/>
        </p:nvSpPr>
        <p:spPr bwMode="auto">
          <a:xfrm>
            <a:off x="395288" y="4076699"/>
            <a:ext cx="8353425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/>
              <a:t>       PSV Shield GmbH     </a:t>
            </a:r>
            <a:r>
              <a:rPr lang="en-GB" b="1" dirty="0" smtClean="0"/>
              <a:t>                    </a:t>
            </a:r>
            <a:r>
              <a:rPr lang="en-GB" b="1" dirty="0" err="1" smtClean="0"/>
              <a:t>Zu</a:t>
            </a:r>
            <a:r>
              <a:rPr lang="en-GB" b="1" dirty="0" smtClean="0"/>
              <a:t> Rims                   Tyron International</a:t>
            </a:r>
          </a:p>
          <a:p>
            <a:pPr>
              <a:spcBef>
                <a:spcPct val="50000"/>
              </a:spcBef>
            </a:pPr>
            <a:r>
              <a:rPr lang="en-GB" b="1" dirty="0" smtClean="0"/>
              <a:t>							Full Bead Lock</a:t>
            </a:r>
            <a:endParaRPr lang="en-GB" b="1" dirty="0"/>
          </a:p>
        </p:txBody>
      </p:sp>
      <p:pic>
        <p:nvPicPr>
          <p:cNvPr id="17410" name="Picture 2" descr="C:\Users\creyner\AppData\Local\Microsoft\Windows\Temporary Internet Files\Content.Outlook\M5GAS2G1\cutaway whee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7195" r="24603" b="3069"/>
          <a:stretch/>
        </p:blipFill>
        <p:spPr bwMode="auto">
          <a:xfrm>
            <a:off x="6690045" y="1444385"/>
            <a:ext cx="2058668" cy="230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creyner\AppData\Local\Microsoft\Windows\Temporary Internet Files\Content.Outlook\M5GAS2G1\ZU Wheel FrontLift_DriverSide_We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5" t="2688" r="7619" b="2794"/>
          <a:stretch/>
        </p:blipFill>
        <p:spPr bwMode="auto">
          <a:xfrm>
            <a:off x="3347864" y="1444385"/>
            <a:ext cx="2889884" cy="239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14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en-GB" sz="2800" dirty="0" smtClean="0">
                <a:solidFill>
                  <a:schemeClr val="tx1"/>
                </a:solidFill>
              </a:rPr>
              <a:t>Specialist Customers &amp; Tuners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1340768"/>
            <a:ext cx="59033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1400" b="1" dirty="0" smtClean="0">
                <a:latin typeface="Arial Rounded MT Bold" pitchFamily="34" charset="0"/>
              </a:rPr>
              <a:t>ABT   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1400" b="1" dirty="0" smtClean="0">
              <a:latin typeface="Arial Rounded MT Bold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400" b="1" dirty="0" smtClean="0">
                <a:latin typeface="Arial Rounded MT Bold" pitchFamily="34" charset="0"/>
              </a:rPr>
              <a:t>ALFAHOLICS – ALFA ROMEO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1400" b="1" dirty="0">
              <a:latin typeface="Arial Rounded MT Bold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400" b="1" dirty="0" smtClean="0">
                <a:latin typeface="Arial Rounded MT Bold" pitchFamily="34" charset="0"/>
              </a:rPr>
              <a:t>CARLSSON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1400" b="1" dirty="0" smtClean="0">
              <a:latin typeface="Arial Rounded MT Bold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400" b="1" dirty="0" smtClean="0">
                <a:latin typeface="Arial Rounded MT Bold" pitchFamily="34" charset="0"/>
              </a:rPr>
              <a:t>CATERHAM CARS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1400" b="1" dirty="0" smtClean="0">
              <a:latin typeface="Arial Rounded MT Bold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400" b="1" dirty="0" smtClean="0">
                <a:latin typeface="Arial Rounded MT Bold" pitchFamily="34" charset="0"/>
              </a:rPr>
              <a:t>COSWORTH Ltd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1400" b="1" dirty="0" smtClean="0">
              <a:latin typeface="Arial Rounded MT Bold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400" b="1" dirty="0" smtClean="0">
                <a:latin typeface="Arial Rounded MT Bold" pitchFamily="34" charset="0"/>
              </a:rPr>
              <a:t>J E ENGINEERING – LAND ROVER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1400" b="1" dirty="0" smtClean="0">
              <a:latin typeface="Arial Rounded MT Bold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400" b="1" dirty="0" smtClean="0">
                <a:latin typeface="Arial Rounded MT Bold" pitchFamily="34" charset="0"/>
              </a:rPr>
              <a:t>MOBIS PARTS EUROPE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1400" b="1" dirty="0">
              <a:latin typeface="Arial Rounded MT Bold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400" b="1" dirty="0">
                <a:latin typeface="Arial Rounded MT Bold" pitchFamily="34" charset="0"/>
              </a:rPr>
              <a:t>OVERFINCH– RANGE </a:t>
            </a:r>
            <a:r>
              <a:rPr lang="en-GB" sz="1400" b="1" dirty="0" smtClean="0">
                <a:latin typeface="Arial Rounded MT Bold" pitchFamily="34" charset="0"/>
              </a:rPr>
              <a:t>ROVER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1400" b="1" dirty="0" smtClean="0">
              <a:latin typeface="Arial Rounded MT Bold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400" b="1" dirty="0" smtClean="0">
                <a:latin typeface="Arial Rounded MT Bold" pitchFamily="34" charset="0"/>
              </a:rPr>
              <a:t>PSV SHIELD – ARMOURED VEHICLES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1400" b="1" dirty="0" smtClean="0">
              <a:latin typeface="Arial Rounded MT Bold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400" b="1" dirty="0" smtClean="0">
                <a:latin typeface="Arial Rounded MT Bold" pitchFamily="34" charset="0"/>
              </a:rPr>
              <a:t>TYRON INTERNATIONAL – MILITARY APPLICATIONS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1400" b="1" dirty="0" smtClean="0">
              <a:latin typeface="Arial Rounded MT Bold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400" b="1" dirty="0" smtClean="0">
                <a:latin typeface="Arial Rounded MT Bold" pitchFamily="34" charset="0"/>
              </a:rPr>
              <a:t>WESTFIELD SPORTS CARS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1400" b="1" dirty="0" smtClean="0">
              <a:latin typeface="Arial Rounded MT Bold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400" b="1" dirty="0" smtClean="0">
                <a:latin typeface="Arial Rounded MT Bold" pitchFamily="34" charset="0"/>
              </a:rPr>
              <a:t>ZU – LAND ROVER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1400" dirty="0">
              <a:latin typeface="Arial Rounded MT Bold" pitchFamily="34" charset="0"/>
            </a:endParaRPr>
          </a:p>
        </p:txBody>
      </p:sp>
      <p:pic>
        <p:nvPicPr>
          <p:cNvPr id="9218" name="Picture 2" descr="http://t3.gstatic.com/images?q=tbn:ANd9GcQXOd8fHz-pOt3yFdg030XyIJUfs4zro6QXwhqPE7Xroe6Z7STRow:www.free-photos.biz/images/business/logos/abt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84784"/>
            <a:ext cx="1296144" cy="50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t2.gstatic.com/images?q=tbn:ANd9GcTf_qDw4J8Z_pN5fLHSZnlvm5EZT-o5IrHCrmvE9_rUBxj1NCko:www.rovacraft.com.au/images/products/rims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884" y="5236443"/>
            <a:ext cx="866775" cy="59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4" y="3805411"/>
            <a:ext cx="1560513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237" y="2420888"/>
            <a:ext cx="1342107" cy="89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77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 descr="http://www.dieselstation.com/pics/ABT-R8-GTR-2010-car-pict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9" t="16842" r="11369" b="13275"/>
          <a:stretch/>
        </p:blipFill>
        <p:spPr bwMode="auto">
          <a:xfrm>
            <a:off x="1846418" y="3709861"/>
            <a:ext cx="5173854" cy="292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2656"/>
            <a:ext cx="1749637" cy="682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5660" y="373546"/>
            <a:ext cx="11019108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3200" dirty="0">
                <a:solidFill>
                  <a:schemeClr val="tx1"/>
                </a:solidFill>
              </a:rPr>
              <a:t>Tuner Customers</a:t>
            </a:r>
            <a:br>
              <a:rPr lang="en-GB" sz="3200" dirty="0">
                <a:solidFill>
                  <a:schemeClr val="tx1"/>
                </a:solidFill>
              </a:rPr>
            </a:b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6" t="10497" r="13172"/>
          <a:stretch/>
        </p:blipFill>
        <p:spPr bwMode="auto">
          <a:xfrm>
            <a:off x="5724128" y="1276927"/>
            <a:ext cx="2592288" cy="2296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 descr="C:\Users\creyner\AppData\Local\Microsoft\Windows\Temporary Internet Files\Content.Outlook\M5GAS2G1\ABT-Audi-A7-Sp-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21378" r="6508" b="21305"/>
          <a:stretch/>
        </p:blipFill>
        <p:spPr bwMode="auto">
          <a:xfrm>
            <a:off x="179512" y="1276927"/>
            <a:ext cx="5215625" cy="229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05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260648"/>
            <a:ext cx="9382248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3200" dirty="0">
                <a:solidFill>
                  <a:schemeClr val="tx1"/>
                </a:solidFill>
              </a:rPr>
              <a:t>Tuner Customers</a:t>
            </a:r>
            <a:br>
              <a:rPr lang="en-GB" sz="3200" dirty="0">
                <a:solidFill>
                  <a:schemeClr val="tx1"/>
                </a:solidFill>
              </a:rPr>
            </a:b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0648"/>
            <a:ext cx="1306773" cy="70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C:\Users\creyner\AppData\Local\Microsoft\Windows\Temporary Internet Files\Content.Outlook\M5GAS2G1\Overfinch 23in Zeus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360" y="4048954"/>
            <a:ext cx="3904843" cy="261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creyner\AppData\Local\Microsoft\Windows\Temporary Internet Files\Content.Outlook\M5GAS2G1\Range-Rover-Evoque-Overfinch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7"/>
          <a:stretch/>
        </p:blipFill>
        <p:spPr bwMode="auto">
          <a:xfrm>
            <a:off x="87761" y="3986765"/>
            <a:ext cx="4869552" cy="260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creyner\AppData\Local\Microsoft\Windows\Temporary Internet Files\Content.Outlook\M5GAS2G1\Auto Brokers 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3" b="14300"/>
          <a:stretch/>
        </p:blipFill>
        <p:spPr bwMode="auto">
          <a:xfrm>
            <a:off x="4004779" y="1439934"/>
            <a:ext cx="4820888" cy="245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creyner\AppData\Local\Microsoft\Windows\Temporary Internet Files\Content.Outlook\M5GAS2G1\OVERFINCH Evoque angle 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5" y="1436373"/>
            <a:ext cx="2637452" cy="242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1" name="Picture 5" descr="mcla_melb_pre_2010-4"/>
          <p:cNvPicPr>
            <a:picLocks noChangeAspect="1" noChangeArrowheads="1"/>
          </p:cNvPicPr>
          <p:nvPr/>
        </p:nvPicPr>
        <p:blipFill rotWithShape="1">
          <a:blip r:embed="rId2" cstate="print"/>
          <a:srcRect b="11609"/>
          <a:stretch/>
        </p:blipFill>
        <p:spPr bwMode="auto">
          <a:xfrm>
            <a:off x="2512797" y="1125538"/>
            <a:ext cx="6335712" cy="3736748"/>
          </a:xfrm>
          <a:prstGeom prst="rect">
            <a:avLst/>
          </a:prstGeom>
          <a:noFill/>
        </p:spPr>
      </p:pic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9279" y="332656"/>
            <a:ext cx="8229600" cy="136683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Team Dynamics Race Wheels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570436" y="4725144"/>
            <a:ext cx="4824413" cy="14398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Tx/>
              <a:buNone/>
            </a:pPr>
            <a:endParaRPr lang="en-GB" dirty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en-GB" dirty="0">
                <a:solidFill>
                  <a:schemeClr val="tx1"/>
                </a:solidFill>
              </a:rPr>
              <a:t>      Australian V8 Supercar</a:t>
            </a:r>
          </a:p>
          <a:p>
            <a:pPr>
              <a:buFontTx/>
              <a:buNone/>
            </a:pPr>
            <a:r>
              <a:rPr lang="en-GB" dirty="0" smtClean="0">
                <a:solidFill>
                  <a:schemeClr val="tx1"/>
                </a:solidFill>
              </a:rPr>
              <a:t>       Championship </a:t>
            </a:r>
            <a:r>
              <a:rPr lang="en-GB" dirty="0">
                <a:solidFill>
                  <a:schemeClr val="tx1"/>
                </a:solidFill>
              </a:rPr>
              <a:t>Wheel</a:t>
            </a:r>
          </a:p>
        </p:txBody>
      </p:sp>
      <p:pic>
        <p:nvPicPr>
          <p:cNvPr id="137220" name="Picture 4" descr="V8 supercar angl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01" y="3665538"/>
            <a:ext cx="3529012" cy="3192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9279" y="332656"/>
            <a:ext cx="8229600" cy="136683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Team Dynamics Race Wheels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04048" y="4149080"/>
            <a:ext cx="3682752" cy="197708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27" name="Picture 3" descr="F:\MARKETING\Team Dynamics Motorsport\Dynamics_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26615"/>
            <a:ext cx="4043674" cy="26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MARKETING\Car Images\Race Car Images\Aussie V8\2013\brakes2-344x23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45090" y="1485645"/>
            <a:ext cx="2335423" cy="160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MARKETING\Car Images\Race Car Images\Peugeot RC\RCNOGARO5JP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72" y="1083999"/>
            <a:ext cx="3830272" cy="25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MARKETING\Car Images\Race Car Images\BTCC\588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9" y="3484877"/>
            <a:ext cx="4406280" cy="293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:\MARKETING\Car Images\Race Car Images\P10300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022" y="1122432"/>
            <a:ext cx="3167735" cy="237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26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23528" y="341784"/>
            <a:ext cx="8229600" cy="1143000"/>
          </a:xfrm>
        </p:spPr>
        <p:txBody>
          <a:bodyPr/>
          <a:lstStyle/>
          <a:p>
            <a:r>
              <a:rPr lang="en-GB" sz="2800" dirty="0" smtClean="0">
                <a:solidFill>
                  <a:schemeClr val="tx1"/>
                </a:solidFill>
              </a:rPr>
              <a:t>Formula Renault &amp; Formula Ford</a:t>
            </a:r>
            <a:br>
              <a:rPr lang="en-GB" sz="2800" dirty="0" smtClean="0">
                <a:solidFill>
                  <a:schemeClr val="tx1"/>
                </a:solidFill>
              </a:rPr>
            </a:b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creyner\AppData\Local\Microsoft\Windows\Temporary Internet Files\Content.Outlook\M5GAS2G1\Renault (4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t="3479" r="11290"/>
          <a:stretch/>
        </p:blipFill>
        <p:spPr bwMode="auto">
          <a:xfrm>
            <a:off x="252917" y="3962244"/>
            <a:ext cx="2459315" cy="216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creyner\AppData\Local\Microsoft\Windows\Temporary Internet Files\Content.Outlook\M5GAS2G1\2010 Formula Renaullt Images (4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07" b="8393"/>
          <a:stretch/>
        </p:blipFill>
        <p:spPr bwMode="auto">
          <a:xfrm>
            <a:off x="106377" y="1512946"/>
            <a:ext cx="6012160" cy="220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creyner\AppData\Local\Microsoft\Windows\Temporary Internet Files\Content.Outlook\M5GAS2G1\2012-Formula-Ford-car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2" b="25877"/>
          <a:stretch/>
        </p:blipFill>
        <p:spPr bwMode="auto">
          <a:xfrm>
            <a:off x="2835547" y="4097060"/>
            <a:ext cx="6084168" cy="18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creyner\AppData\Local\Microsoft\Windows\Temporary Internet Files\Content.Outlook\M5GAS2G1\Ford Race wheel_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62860"/>
            <a:ext cx="2554558" cy="230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96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9279" y="332656"/>
            <a:ext cx="8229600" cy="136683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GB" sz="2800" dirty="0" smtClean="0">
                <a:solidFill>
                  <a:schemeClr val="tx1"/>
                </a:solidFill>
              </a:rPr>
              <a:t>        Team </a:t>
            </a:r>
            <a:r>
              <a:rPr lang="en-GB" sz="2800" dirty="0">
                <a:solidFill>
                  <a:schemeClr val="tx1"/>
                </a:solidFill>
              </a:rPr>
              <a:t>Dynamics </a:t>
            </a:r>
            <a:r>
              <a:rPr lang="en-GB" sz="2800" dirty="0" smtClean="0">
                <a:solidFill>
                  <a:schemeClr val="tx1"/>
                </a:solidFill>
              </a:rPr>
              <a:t>Rally &amp; Rally Cross </a:t>
            </a:r>
            <a:r>
              <a:rPr lang="en-GB" sz="2800" dirty="0">
                <a:solidFill>
                  <a:schemeClr val="tx1"/>
                </a:solidFill>
              </a:rPr>
              <a:t>Wheels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04048" y="4149080"/>
            <a:ext cx="3682752" cy="197708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2050" name="Picture 2" descr="F:\MARKETING\Car Images\Race Car Images\French Rally Cross\French Rally Cross Champion Luneville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89040"/>
            <a:ext cx="4248472" cy="283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MARKETING\Car Images\Race Car Images\DSCN00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27897"/>
            <a:ext cx="4248472" cy="31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MARKETING\WHEELS\Pro Race\Pro Rally\pro rally silver 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84" y="1870259"/>
            <a:ext cx="4205208" cy="402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96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835696" y="260648"/>
            <a:ext cx="7200800" cy="64807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Eurostile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Eurostile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Eurostile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Eurostile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Eurostile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Eurostile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Eurostile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Eurostile" pitchFamily="34" charset="0"/>
              </a:defRPr>
            </a:lvl9pPr>
          </a:lstStyle>
          <a:p>
            <a:r>
              <a:rPr lang="en-GB" sz="2800" b="0" dirty="0" smtClean="0">
                <a:solidFill>
                  <a:schemeClr val="tx1"/>
                </a:solidFill>
              </a:rPr>
              <a:t>Concept Wheel Design</a:t>
            </a:r>
            <a:endParaRPr lang="en-GB" sz="2800" b="0" dirty="0">
              <a:solidFill>
                <a:schemeClr val="tx1"/>
              </a:solidFill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3563888" y="5196723"/>
            <a:ext cx="5103012" cy="111259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Eurostile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Eurostile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Eurostile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Eurostile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Eurostile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Eurostile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Eurostile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Eurostile" pitchFamily="34" charset="0"/>
              </a:defRPr>
            </a:lvl9pPr>
          </a:lstStyle>
          <a:p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creyner\AppData\Local\Microsoft\Windows\Temporary Internet Files\Content.Outlook\M5GAS2G1\Jaguar concep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0" t="41349" r="6208" b="4968"/>
          <a:stretch/>
        </p:blipFill>
        <p:spPr bwMode="auto">
          <a:xfrm>
            <a:off x="306584" y="1268760"/>
            <a:ext cx="5223359" cy="277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reyner\AppData\Local\Microsoft\Windows\Temporary Internet Files\Content.Outlook\M5GAS2G1\frankfurt-2011-jaguar-c-x16-concept-live-photos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50"/>
          <a:stretch/>
        </p:blipFill>
        <p:spPr bwMode="auto">
          <a:xfrm>
            <a:off x="611560" y="4091452"/>
            <a:ext cx="3227311" cy="253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G:\Jag_XJR_Image_3_260320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6" t="43890" r="13779" b="1811"/>
          <a:stretch/>
        </p:blipFill>
        <p:spPr bwMode="auto">
          <a:xfrm>
            <a:off x="4022868" y="4091452"/>
            <a:ext cx="4644032" cy="253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Jag_XJR_Image_23_26031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5603879" y="1181671"/>
            <a:ext cx="3144586" cy="285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creyner\AppData\Local\Microsoft\Windows\Temporary Internet Files\Content.Outlook\M5GAS2G1\Jaguar-Logo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6" b="28730"/>
          <a:stretch/>
        </p:blipFill>
        <p:spPr bwMode="auto">
          <a:xfrm>
            <a:off x="1407668" y="306716"/>
            <a:ext cx="1635094" cy="76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66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404664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>
                <a:solidFill>
                  <a:schemeClr val="tx1"/>
                </a:solidFill>
              </a:rPr>
              <a:t>Rimstock Plc Group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39750" y="1773238"/>
            <a:ext cx="8135938" cy="38163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GB" sz="2400" dirty="0">
                <a:solidFill>
                  <a:schemeClr val="tx1"/>
                </a:solidFill>
              </a:rPr>
              <a:t>Founded in 1984</a:t>
            </a:r>
          </a:p>
          <a:p>
            <a:pPr lvl="1"/>
            <a:r>
              <a:rPr lang="en-GB" sz="2400" dirty="0" smtClean="0"/>
              <a:t>31</a:t>
            </a:r>
            <a:r>
              <a:rPr lang="en-GB" sz="2400" dirty="0" smtClean="0">
                <a:solidFill>
                  <a:schemeClr val="tx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years of evolution</a:t>
            </a:r>
          </a:p>
          <a:p>
            <a:r>
              <a:rPr lang="en-GB" sz="2400" dirty="0">
                <a:solidFill>
                  <a:schemeClr val="tx1"/>
                </a:solidFill>
              </a:rPr>
              <a:t>Customers in over 35 countries </a:t>
            </a:r>
            <a:r>
              <a:rPr lang="en-GB" sz="2400" dirty="0" smtClean="0">
                <a:solidFill>
                  <a:schemeClr val="tx1"/>
                </a:solidFill>
              </a:rPr>
              <a:t>worldwide</a:t>
            </a:r>
          </a:p>
          <a:p>
            <a:pPr lvl="1"/>
            <a:r>
              <a:rPr lang="en-GB" sz="2100" dirty="0" smtClean="0"/>
              <a:t>Including 3 full owned subsidiaries in USA, Germany and France</a:t>
            </a:r>
            <a:endParaRPr lang="en-GB" sz="2100" dirty="0">
              <a:solidFill>
                <a:schemeClr val="tx1"/>
              </a:solidFill>
            </a:endParaRPr>
          </a:p>
          <a:p>
            <a:r>
              <a:rPr lang="en-GB" sz="2400" dirty="0">
                <a:solidFill>
                  <a:schemeClr val="tx1"/>
                </a:solidFill>
              </a:rPr>
              <a:t>Production capacity </a:t>
            </a:r>
            <a:r>
              <a:rPr lang="en-GB" sz="2400" dirty="0" smtClean="0">
                <a:solidFill>
                  <a:schemeClr val="tx1"/>
                </a:solidFill>
              </a:rPr>
              <a:t>in excess of </a:t>
            </a:r>
            <a:r>
              <a:rPr lang="en-GB" sz="2400" dirty="0">
                <a:solidFill>
                  <a:schemeClr val="tx1"/>
                </a:solidFill>
              </a:rPr>
              <a:t>10K </a:t>
            </a:r>
            <a:r>
              <a:rPr lang="en-GB" sz="2400" dirty="0" smtClean="0">
                <a:solidFill>
                  <a:schemeClr val="tx1"/>
                </a:solidFill>
              </a:rPr>
              <a:t>cast wheels plus 700 x 3/5 axis milled forged wheels per week.</a:t>
            </a:r>
            <a:endParaRPr lang="en-GB" sz="2400" dirty="0">
              <a:solidFill>
                <a:schemeClr val="tx1"/>
              </a:solidFill>
            </a:endParaRPr>
          </a:p>
          <a:p>
            <a:r>
              <a:rPr lang="en-GB" sz="2400" dirty="0" smtClean="0">
                <a:solidFill>
                  <a:schemeClr val="tx1"/>
                </a:solidFill>
              </a:rPr>
              <a:t>Approved </a:t>
            </a:r>
            <a:r>
              <a:rPr lang="en-GB" sz="2400" dirty="0">
                <a:solidFill>
                  <a:schemeClr val="tx1"/>
                </a:solidFill>
              </a:rPr>
              <a:t>OE supplier to over </a:t>
            </a:r>
            <a:r>
              <a:rPr lang="en-GB" sz="2400" dirty="0" smtClean="0">
                <a:solidFill>
                  <a:schemeClr val="tx1"/>
                </a:solidFill>
              </a:rPr>
              <a:t>30 manufacturers </a:t>
            </a:r>
            <a:endParaRPr lang="en-GB" sz="2400" dirty="0">
              <a:solidFill>
                <a:schemeClr val="tx1"/>
              </a:solidFill>
            </a:endParaRPr>
          </a:p>
          <a:p>
            <a:r>
              <a:rPr lang="en-GB" sz="2400" dirty="0">
                <a:solidFill>
                  <a:schemeClr val="tx1"/>
                </a:solidFill>
              </a:rPr>
              <a:t>Full </a:t>
            </a:r>
            <a:r>
              <a:rPr lang="en-GB" sz="2400" dirty="0" smtClean="0">
                <a:solidFill>
                  <a:schemeClr val="tx1"/>
                </a:solidFill>
              </a:rPr>
              <a:t>in house Concept </a:t>
            </a:r>
            <a:r>
              <a:rPr lang="en-GB" sz="2400" dirty="0">
                <a:solidFill>
                  <a:schemeClr val="tx1"/>
                </a:solidFill>
              </a:rPr>
              <a:t>to </a:t>
            </a:r>
            <a:r>
              <a:rPr lang="en-GB" sz="2400" dirty="0" smtClean="0">
                <a:solidFill>
                  <a:schemeClr val="tx1"/>
                </a:solidFill>
              </a:rPr>
              <a:t>Manufacture capability</a:t>
            </a:r>
            <a:endParaRPr lang="en-GB" sz="2400" dirty="0">
              <a:solidFill>
                <a:schemeClr val="tx1"/>
              </a:solidFill>
            </a:endParaRPr>
          </a:p>
          <a:p>
            <a:pPr lvl="1"/>
            <a:endParaRPr lang="en-GB" sz="2400" dirty="0">
              <a:solidFill>
                <a:schemeClr val="tx1"/>
              </a:solidFill>
            </a:endParaRPr>
          </a:p>
          <a:p>
            <a:endParaRPr lang="en-GB" sz="2000" dirty="0">
              <a:solidFill>
                <a:schemeClr val="tx1"/>
              </a:solidFill>
            </a:endParaRPr>
          </a:p>
          <a:p>
            <a:pPr lvl="1"/>
            <a:endParaRPr lang="en-GB" sz="2000" dirty="0">
              <a:solidFill>
                <a:schemeClr val="tx1"/>
              </a:solidFill>
            </a:endParaRPr>
          </a:p>
          <a:p>
            <a:pPr lvl="1"/>
            <a:endParaRPr lang="en-GB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43" name="Picture 11" descr="SLR 7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57338"/>
            <a:ext cx="3933825" cy="2620962"/>
          </a:xfrm>
          <a:prstGeom prst="rect">
            <a:avLst/>
          </a:prstGeom>
          <a:noFill/>
        </p:spPr>
      </p:pic>
      <p:pic>
        <p:nvPicPr>
          <p:cNvPr id="120842" name="Picture 10" descr="3qtr hig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4221163"/>
            <a:ext cx="2098675" cy="2162175"/>
          </a:xfrm>
          <a:prstGeom prst="rect">
            <a:avLst/>
          </a:prstGeom>
          <a:noFill/>
        </p:spPr>
      </p:pic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14338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Concept Wheel Design</a:t>
            </a:r>
            <a:r>
              <a:rPr lang="en-GB" sz="3200" dirty="0">
                <a:solidFill>
                  <a:schemeClr val="tx1"/>
                </a:solidFill>
              </a:rPr>
              <a:t/>
            </a:r>
            <a:br>
              <a:rPr lang="en-GB" sz="3200" dirty="0">
                <a:solidFill>
                  <a:schemeClr val="tx1"/>
                </a:solidFill>
              </a:rPr>
            </a:b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20839" name="Picture 7" descr="LRX_STUDIO_EXT_HR_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150" y="1628775"/>
            <a:ext cx="2592388" cy="1946275"/>
          </a:xfrm>
          <a:prstGeom prst="rect">
            <a:avLst/>
          </a:prstGeom>
          <a:noFill/>
        </p:spPr>
      </p:pic>
      <p:pic>
        <p:nvPicPr>
          <p:cNvPr id="120841" name="Picture 9" descr="LRX_STUDIO_EXT_HR_01"/>
          <p:cNvPicPr>
            <a:picLocks noChangeAspect="1" noChangeArrowheads="1"/>
          </p:cNvPicPr>
          <p:nvPr/>
        </p:nvPicPr>
        <p:blipFill>
          <a:blip r:embed="rId5" cstate="print"/>
          <a:srcRect l="9099" t="25462" r="10902" b="8412"/>
          <a:stretch>
            <a:fillRect/>
          </a:stretch>
        </p:blipFill>
        <p:spPr bwMode="auto">
          <a:xfrm>
            <a:off x="611188" y="3644900"/>
            <a:ext cx="3816350" cy="2609850"/>
          </a:xfrm>
          <a:prstGeom prst="rect">
            <a:avLst/>
          </a:prstGeom>
          <a:noFill/>
        </p:spPr>
      </p:pic>
      <p:sp>
        <p:nvSpPr>
          <p:cNvPr id="120844" name="Text Box 12"/>
          <p:cNvSpPr txBox="1">
            <a:spLocks noChangeArrowheads="1"/>
          </p:cNvSpPr>
          <p:nvPr/>
        </p:nvSpPr>
        <p:spPr bwMode="auto">
          <a:xfrm>
            <a:off x="7092950" y="4581525"/>
            <a:ext cx="12239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/>
              <a:t>OriginalSLR Concept</a:t>
            </a:r>
          </a:p>
        </p:txBody>
      </p:sp>
      <p:sp>
        <p:nvSpPr>
          <p:cNvPr id="120845" name="Text Box 13"/>
          <p:cNvSpPr txBox="1">
            <a:spLocks noChangeArrowheads="1"/>
          </p:cNvSpPr>
          <p:nvPr/>
        </p:nvSpPr>
        <p:spPr bwMode="auto">
          <a:xfrm>
            <a:off x="468313" y="1916113"/>
            <a:ext cx="12239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dirty="0" smtClean="0"/>
              <a:t>LRX Concept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58845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332656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RAPID REACTION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95536" y="1484784"/>
            <a:ext cx="8229600" cy="45259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>
                <a:solidFill>
                  <a:schemeClr val="tx1"/>
                </a:solidFill>
              </a:rPr>
              <a:t>Fast to </a:t>
            </a:r>
            <a:r>
              <a:rPr lang="en-GB" dirty="0" smtClean="0">
                <a:solidFill>
                  <a:schemeClr val="tx1"/>
                </a:solidFill>
              </a:rPr>
              <a:t>market – scale and flexibility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Capability to progress from </a:t>
            </a:r>
            <a:r>
              <a:rPr lang="en-GB" dirty="0">
                <a:solidFill>
                  <a:schemeClr val="tx1"/>
                </a:solidFill>
              </a:rPr>
              <a:t>concept to first </a:t>
            </a:r>
            <a:r>
              <a:rPr lang="en-GB" dirty="0" smtClean="0">
                <a:solidFill>
                  <a:schemeClr val="tx1"/>
                </a:solidFill>
              </a:rPr>
              <a:t>cast prototype </a:t>
            </a:r>
            <a:r>
              <a:rPr lang="en-GB" dirty="0">
                <a:solidFill>
                  <a:schemeClr val="tx1"/>
                </a:solidFill>
              </a:rPr>
              <a:t>in 10 weeks!</a:t>
            </a:r>
          </a:p>
          <a:p>
            <a:r>
              <a:rPr lang="en-GB" dirty="0">
                <a:solidFill>
                  <a:schemeClr val="tx1"/>
                </a:solidFill>
              </a:rPr>
              <a:t>React to modern market demands and </a:t>
            </a:r>
            <a:r>
              <a:rPr lang="en-GB" dirty="0" smtClean="0">
                <a:solidFill>
                  <a:schemeClr val="tx1"/>
                </a:solidFill>
              </a:rPr>
              <a:t>finish trends </a:t>
            </a:r>
            <a:r>
              <a:rPr lang="en-GB" dirty="0">
                <a:solidFill>
                  <a:schemeClr val="tx1"/>
                </a:solidFill>
              </a:rPr>
              <a:t>faster </a:t>
            </a:r>
          </a:p>
          <a:p>
            <a:r>
              <a:rPr lang="en-GB" dirty="0">
                <a:solidFill>
                  <a:schemeClr val="tx1"/>
                </a:solidFill>
              </a:rPr>
              <a:t>Improved lead times and reduced costs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Future investment plans in development to increase capacity of both forged and cast wheel output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404664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800" dirty="0" smtClean="0">
                <a:solidFill>
                  <a:schemeClr val="tx1"/>
                </a:solidFill>
              </a:rPr>
              <a:t>Rimstock Manufacturing 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GB" sz="3200" dirty="0">
                <a:solidFill>
                  <a:schemeClr val="tx1"/>
                </a:solidFill>
              </a:rPr>
              <a:t>Seven key elements to product delivery</a:t>
            </a:r>
          </a:p>
          <a:p>
            <a:pPr lvl="1">
              <a:lnSpc>
                <a:spcPct val="90000"/>
              </a:lnSpc>
            </a:pPr>
            <a:r>
              <a:rPr lang="en-GB" sz="3200" dirty="0">
                <a:solidFill>
                  <a:schemeClr val="tx1"/>
                </a:solidFill>
              </a:rPr>
              <a:t>Conceptual Styling &amp; Design</a:t>
            </a:r>
          </a:p>
          <a:p>
            <a:pPr lvl="1">
              <a:lnSpc>
                <a:spcPct val="90000"/>
              </a:lnSpc>
            </a:pPr>
            <a:r>
              <a:rPr lang="en-GB" sz="3200" dirty="0">
                <a:solidFill>
                  <a:schemeClr val="tx1"/>
                </a:solidFill>
              </a:rPr>
              <a:t>Finite element analysis </a:t>
            </a:r>
          </a:p>
          <a:p>
            <a:pPr lvl="1">
              <a:lnSpc>
                <a:spcPct val="90000"/>
              </a:lnSpc>
            </a:pPr>
            <a:r>
              <a:rPr lang="en-GB" sz="3200" dirty="0">
                <a:solidFill>
                  <a:schemeClr val="tx1"/>
                </a:solidFill>
              </a:rPr>
              <a:t>Modelling</a:t>
            </a:r>
          </a:p>
          <a:p>
            <a:pPr lvl="1">
              <a:lnSpc>
                <a:spcPct val="90000"/>
              </a:lnSpc>
            </a:pPr>
            <a:r>
              <a:rPr lang="en-GB" sz="3200" dirty="0">
                <a:solidFill>
                  <a:schemeClr val="tx1"/>
                </a:solidFill>
              </a:rPr>
              <a:t>Tooling Design</a:t>
            </a:r>
          </a:p>
          <a:p>
            <a:pPr lvl="1">
              <a:lnSpc>
                <a:spcPct val="90000"/>
              </a:lnSpc>
            </a:pPr>
            <a:r>
              <a:rPr lang="en-GB" sz="3200" dirty="0">
                <a:solidFill>
                  <a:schemeClr val="tx1"/>
                </a:solidFill>
              </a:rPr>
              <a:t>Physical testing and certification</a:t>
            </a:r>
          </a:p>
          <a:p>
            <a:pPr lvl="1">
              <a:lnSpc>
                <a:spcPct val="90000"/>
              </a:lnSpc>
            </a:pPr>
            <a:r>
              <a:rPr lang="en-GB" sz="3200" dirty="0">
                <a:solidFill>
                  <a:schemeClr val="tx1"/>
                </a:solidFill>
              </a:rPr>
              <a:t>Manufacturing</a:t>
            </a:r>
          </a:p>
          <a:p>
            <a:pPr lvl="1">
              <a:lnSpc>
                <a:spcPct val="90000"/>
              </a:lnSpc>
            </a:pPr>
            <a:r>
              <a:rPr lang="en-GB" sz="3200" dirty="0">
                <a:solidFill>
                  <a:schemeClr val="tx1"/>
                </a:solidFill>
              </a:rPr>
              <a:t>Distribution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404664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z="2800" dirty="0" smtClean="0">
                <a:solidFill>
                  <a:schemeClr val="tx1"/>
                </a:solidFill>
              </a:rPr>
              <a:t>CONCEPTUAL STYLING &amp; DESIGN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563938" y="1916113"/>
            <a:ext cx="4967287" cy="38068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eaLnBrk="1" hangingPunct="1">
              <a:lnSpc>
                <a:spcPct val="95000"/>
              </a:lnSpc>
              <a:spcBef>
                <a:spcPct val="0"/>
              </a:spcBef>
              <a:defRPr/>
            </a:pPr>
            <a:r>
              <a:rPr lang="en-GB" dirty="0">
                <a:solidFill>
                  <a:schemeClr val="tx1"/>
                </a:solidFill>
              </a:rPr>
              <a:t>Customer Input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defRPr/>
            </a:pPr>
            <a:endParaRPr lang="en-GB" dirty="0">
              <a:solidFill>
                <a:schemeClr val="tx1"/>
              </a:solidFill>
            </a:endParaRPr>
          </a:p>
          <a:p>
            <a:pPr eaLnBrk="1" hangingPunct="1">
              <a:lnSpc>
                <a:spcPct val="95000"/>
              </a:lnSpc>
              <a:spcBef>
                <a:spcPct val="0"/>
              </a:spcBef>
              <a:defRPr/>
            </a:pPr>
            <a:r>
              <a:rPr lang="en-GB" dirty="0" smtClean="0">
                <a:solidFill>
                  <a:schemeClr val="tx1"/>
                </a:solidFill>
              </a:rPr>
              <a:t>Design </a:t>
            </a:r>
            <a:r>
              <a:rPr lang="en-GB" dirty="0">
                <a:solidFill>
                  <a:schemeClr val="tx1"/>
                </a:solidFill>
              </a:rPr>
              <a:t>and Styling using CATIA </a:t>
            </a:r>
            <a:r>
              <a:rPr lang="en-GB" dirty="0" smtClean="0">
                <a:solidFill>
                  <a:schemeClr val="tx1"/>
                </a:solidFill>
              </a:rPr>
              <a:t>V5 &amp; </a:t>
            </a:r>
            <a:r>
              <a:rPr lang="en-GB" dirty="0">
                <a:solidFill>
                  <a:schemeClr val="tx1"/>
                </a:solidFill>
              </a:rPr>
              <a:t>Pro-Engineer </a:t>
            </a:r>
            <a:r>
              <a:rPr lang="en-GB" dirty="0" smtClean="0">
                <a:solidFill>
                  <a:schemeClr val="tx1"/>
                </a:solidFill>
              </a:rPr>
              <a:t>CREO 2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defRPr/>
            </a:pPr>
            <a:endParaRPr lang="en-GB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95000"/>
              </a:lnSpc>
              <a:spcBef>
                <a:spcPct val="0"/>
              </a:spcBef>
              <a:defRPr/>
            </a:pPr>
            <a:r>
              <a:rPr lang="en-GB" dirty="0" smtClean="0">
                <a:solidFill>
                  <a:schemeClr val="tx1"/>
                </a:solidFill>
              </a:rPr>
              <a:t>Pro-</a:t>
            </a:r>
            <a:r>
              <a:rPr lang="en-GB" dirty="0" err="1" smtClean="0">
                <a:solidFill>
                  <a:schemeClr val="tx1"/>
                </a:solidFill>
              </a:rPr>
              <a:t>Mechanica</a:t>
            </a:r>
            <a:r>
              <a:rPr lang="en-GB" dirty="0" smtClean="0">
                <a:solidFill>
                  <a:schemeClr val="tx1"/>
                </a:solidFill>
              </a:rPr>
              <a:t> FEA Software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defRPr/>
            </a:pPr>
            <a:endParaRPr lang="en-GB" dirty="0">
              <a:solidFill>
                <a:schemeClr val="tx1"/>
              </a:solidFill>
            </a:endParaRPr>
          </a:p>
          <a:p>
            <a:pPr eaLnBrk="1" hangingPunct="1">
              <a:lnSpc>
                <a:spcPct val="95000"/>
              </a:lnSpc>
              <a:spcBef>
                <a:spcPct val="0"/>
              </a:spcBef>
              <a:defRPr/>
            </a:pPr>
            <a:r>
              <a:rPr lang="en-GB" dirty="0" smtClean="0">
                <a:solidFill>
                  <a:schemeClr val="tx1"/>
                </a:solidFill>
              </a:rPr>
              <a:t>Team Viewer for direct customer interface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defRPr/>
            </a:pPr>
            <a:endParaRPr lang="en-GB" dirty="0">
              <a:solidFill>
                <a:schemeClr val="tx1"/>
              </a:solidFill>
            </a:endParaRPr>
          </a:p>
          <a:p>
            <a:pPr eaLnBrk="1" hangingPunct="1">
              <a:lnSpc>
                <a:spcPct val="95000"/>
              </a:lnSpc>
              <a:spcBef>
                <a:spcPct val="0"/>
              </a:spcBef>
              <a:defRPr/>
            </a:pPr>
            <a:r>
              <a:rPr lang="en-GB" dirty="0" smtClean="0">
                <a:solidFill>
                  <a:schemeClr val="tx1"/>
                </a:solidFill>
              </a:rPr>
              <a:t>Key Shot rendering and visual presentation</a:t>
            </a:r>
            <a:endParaRPr lang="en-GB" dirty="0">
              <a:solidFill>
                <a:schemeClr val="tx1"/>
              </a:solidFill>
            </a:endParaRPr>
          </a:p>
          <a:p>
            <a:pPr eaLnBrk="1" hangingPunct="1">
              <a:lnSpc>
                <a:spcPct val="95000"/>
              </a:lnSpc>
              <a:spcBef>
                <a:spcPct val="0"/>
              </a:spcBef>
              <a:defRPr/>
            </a:pPr>
            <a:endParaRPr lang="en-GB" dirty="0">
              <a:solidFill>
                <a:schemeClr val="tx1"/>
              </a:solidFill>
            </a:endParaRPr>
          </a:p>
          <a:p>
            <a:pPr eaLnBrk="1" hangingPunct="1">
              <a:lnSpc>
                <a:spcPct val="95000"/>
              </a:lnSpc>
              <a:spcBef>
                <a:spcPct val="0"/>
              </a:spcBef>
              <a:defRPr/>
            </a:pPr>
            <a:r>
              <a:rPr lang="en-GB" dirty="0">
                <a:solidFill>
                  <a:schemeClr val="tx1"/>
                </a:solidFill>
              </a:rPr>
              <a:t>Customer approved design criteria.</a:t>
            </a:r>
          </a:p>
          <a:p>
            <a:pPr marL="0" indent="0" eaLnBrk="1" hangingPunct="1">
              <a:lnSpc>
                <a:spcPct val="95000"/>
              </a:lnSpc>
              <a:spcBef>
                <a:spcPct val="0"/>
              </a:spcBef>
              <a:buFontTx/>
              <a:buNone/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44043" name="Group 11"/>
          <p:cNvGrpSpPr>
            <a:grpSpLocks/>
          </p:cNvGrpSpPr>
          <p:nvPr/>
        </p:nvGrpSpPr>
        <p:grpSpPr bwMode="auto">
          <a:xfrm>
            <a:off x="539750" y="2133600"/>
            <a:ext cx="2952750" cy="3024188"/>
            <a:chOff x="6373" y="346"/>
            <a:chExt cx="5205" cy="5388"/>
          </a:xfrm>
        </p:grpSpPr>
        <p:pic>
          <p:nvPicPr>
            <p:cNvPr id="44041" name="Picture 9" descr="10 SPOKE"/>
            <p:cNvPicPr>
              <a:picLocks noChangeAspect="1" noChangeArrowheads="1"/>
            </p:cNvPicPr>
            <p:nvPr/>
          </p:nvPicPr>
          <p:blipFill>
            <a:blip r:embed="rId2"/>
            <a:srcRect l="48892" r="27881"/>
            <a:stretch>
              <a:fillRect/>
            </a:stretch>
          </p:blipFill>
          <p:spPr bwMode="auto">
            <a:xfrm>
              <a:off x="8958" y="346"/>
              <a:ext cx="2620" cy="5388"/>
            </a:xfrm>
            <a:prstGeom prst="rect">
              <a:avLst/>
            </a:prstGeom>
            <a:noFill/>
          </p:spPr>
        </p:pic>
        <p:pic>
          <p:nvPicPr>
            <p:cNvPr id="44042" name="Picture 10" descr="10 SPOKE_SOLID"/>
            <p:cNvPicPr>
              <a:picLocks noChangeAspect="1" noChangeArrowheads="1"/>
            </p:cNvPicPr>
            <p:nvPr/>
          </p:nvPicPr>
          <p:blipFill>
            <a:blip r:embed="rId3"/>
            <a:srcRect l="25868" r="51082"/>
            <a:stretch>
              <a:fillRect/>
            </a:stretch>
          </p:blipFill>
          <p:spPr bwMode="auto">
            <a:xfrm>
              <a:off x="6373" y="346"/>
              <a:ext cx="2600" cy="538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93641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404664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FINITE ELEMENT ANALYSIS</a:t>
            </a:r>
          </a:p>
        </p:txBody>
      </p:sp>
      <p:sp>
        <p:nvSpPr>
          <p:cNvPr id="17411" name="Rectangle 1027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539552" y="1719086"/>
            <a:ext cx="4038600" cy="45259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GB" sz="2400" dirty="0">
                <a:solidFill>
                  <a:schemeClr val="tx1"/>
                </a:solidFill>
              </a:rPr>
              <a:t> 3D Computer simulation</a:t>
            </a:r>
          </a:p>
          <a:p>
            <a:pPr marL="0" indent="0"/>
            <a:r>
              <a:rPr lang="en-GB" sz="2400" dirty="0">
                <a:solidFill>
                  <a:schemeClr val="tx1"/>
                </a:solidFill>
              </a:rPr>
              <a:t> Accurate analysis of:-</a:t>
            </a:r>
          </a:p>
          <a:p>
            <a:pPr marL="457200" lvl="1" indent="0"/>
            <a:r>
              <a:rPr lang="en-GB" sz="2400" dirty="0">
                <a:solidFill>
                  <a:schemeClr val="tx1"/>
                </a:solidFill>
              </a:rPr>
              <a:t>structure</a:t>
            </a:r>
          </a:p>
          <a:p>
            <a:pPr marL="457200" lvl="1" indent="0"/>
            <a:r>
              <a:rPr lang="en-GB" sz="2400" dirty="0">
                <a:solidFill>
                  <a:schemeClr val="tx1"/>
                </a:solidFill>
              </a:rPr>
              <a:t>design</a:t>
            </a:r>
          </a:p>
          <a:p>
            <a:pPr marL="457200" lvl="1" indent="0"/>
            <a:r>
              <a:rPr lang="en-GB" sz="2400" dirty="0">
                <a:solidFill>
                  <a:schemeClr val="tx1"/>
                </a:solidFill>
              </a:rPr>
              <a:t>stiffness</a:t>
            </a:r>
          </a:p>
          <a:p>
            <a:pPr marL="457200" lvl="1" indent="0"/>
            <a:r>
              <a:rPr lang="en-GB" sz="2400" dirty="0">
                <a:solidFill>
                  <a:schemeClr val="tx1"/>
                </a:solidFill>
              </a:rPr>
              <a:t>strength &amp; weight</a:t>
            </a:r>
          </a:p>
          <a:p>
            <a:pPr marL="457200" lvl="1" indent="0"/>
            <a:r>
              <a:rPr lang="en-GB" sz="2400" dirty="0" smtClean="0">
                <a:solidFill>
                  <a:schemeClr val="tx1"/>
                </a:solidFill>
              </a:rPr>
              <a:t>bend</a:t>
            </a:r>
            <a:endParaRPr lang="en-GB" sz="2400" dirty="0">
              <a:solidFill>
                <a:schemeClr val="tx1"/>
              </a:solidFill>
            </a:endParaRPr>
          </a:p>
          <a:p>
            <a:pPr marL="0" indent="0"/>
            <a:r>
              <a:rPr lang="en-GB" sz="2400" dirty="0">
                <a:solidFill>
                  <a:schemeClr val="tx1"/>
                </a:solidFill>
              </a:rPr>
              <a:t> Improved standards of engineering</a:t>
            </a:r>
          </a:p>
          <a:p>
            <a:pPr marL="0" indent="0">
              <a:buFontTx/>
              <a:buNone/>
            </a:pPr>
            <a:endParaRPr lang="en-GB" sz="2800" dirty="0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6146" name="Picture 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00808"/>
            <a:ext cx="4314825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-19365" y="404664"/>
            <a:ext cx="855345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MODELLING</a:t>
            </a:r>
          </a:p>
        </p:txBody>
      </p:sp>
      <p:sp>
        <p:nvSpPr>
          <p:cNvPr id="18435" name="Rectangle 1027"/>
          <p:cNvSpPr>
            <a:spLocks noGrp="1" noChangeArrowheads="1"/>
          </p:cNvSpPr>
          <p:nvPr>
            <p:ph idx="1"/>
          </p:nvPr>
        </p:nvSpPr>
        <p:spPr bwMode="auto">
          <a:xfrm>
            <a:off x="395536" y="1844824"/>
            <a:ext cx="4392488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GB" sz="2800" dirty="0">
                <a:solidFill>
                  <a:schemeClr val="tx1"/>
                </a:solidFill>
              </a:rPr>
              <a:t> </a:t>
            </a:r>
            <a:r>
              <a:rPr lang="en-GB" sz="2000" dirty="0">
                <a:solidFill>
                  <a:schemeClr val="tx1"/>
                </a:solidFill>
              </a:rPr>
              <a:t>Three Dimensional </a:t>
            </a:r>
            <a:r>
              <a:rPr lang="en-GB" sz="2000" dirty="0" smtClean="0">
                <a:solidFill>
                  <a:schemeClr val="tx1"/>
                </a:solidFill>
              </a:rPr>
              <a:t>Prototype including: </a:t>
            </a:r>
            <a:endParaRPr lang="en-GB" sz="2000" dirty="0"/>
          </a:p>
          <a:p>
            <a:pPr marL="0" indent="0"/>
            <a:endParaRPr lang="en-GB" sz="2000" dirty="0" smtClean="0">
              <a:solidFill>
                <a:schemeClr val="tx1"/>
              </a:solidFill>
            </a:endParaRPr>
          </a:p>
          <a:p>
            <a:pPr marL="637194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V</a:t>
            </a:r>
            <a:r>
              <a:rPr lang="en-GB" sz="2000" dirty="0" smtClean="0">
                <a:solidFill>
                  <a:schemeClr val="tx1"/>
                </a:solidFill>
              </a:rPr>
              <a:t>isualisation on actual vehicle</a:t>
            </a:r>
          </a:p>
          <a:p>
            <a:pPr marL="1094394" lvl="2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637194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 Resin </a:t>
            </a:r>
            <a:r>
              <a:rPr lang="en-GB" sz="2000" dirty="0" smtClean="0">
                <a:solidFill>
                  <a:schemeClr val="tx1"/>
                </a:solidFill>
              </a:rPr>
              <a:t>or Alloy prototypes</a:t>
            </a:r>
          </a:p>
          <a:p>
            <a:pPr marL="1094394" lvl="2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637194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 Design input &amp; edit from </a:t>
            </a:r>
            <a:r>
              <a:rPr lang="en-GB" sz="2000" dirty="0" smtClean="0">
                <a:solidFill>
                  <a:schemeClr val="tx1"/>
                </a:solidFill>
              </a:rPr>
              <a:t>customer</a:t>
            </a:r>
          </a:p>
          <a:p>
            <a:pPr marL="637194" lvl="1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637194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smtClean="0">
                <a:solidFill>
                  <a:schemeClr val="tx1"/>
                </a:solidFill>
              </a:rPr>
              <a:t>Final styling approval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creyner\AppData\Local\Microsoft\Windows\Temporary Internet Files\Content.Outlook\M5GAS2G1\Tata_3qt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96752"/>
            <a:ext cx="3092200" cy="285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creyner\AppData\Local\Microsoft\Windows\Temporary Internet Files\Content.Outlook\M5GAS2G1\Tata angle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592" y="4221088"/>
            <a:ext cx="3098533" cy="195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66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-19365" y="404664"/>
            <a:ext cx="855345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800" dirty="0" smtClean="0">
                <a:solidFill>
                  <a:schemeClr val="tx1"/>
                </a:solidFill>
              </a:rPr>
              <a:t>Visualisation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24578" name="Picture 2" descr="C:\Users\creyner\AppData\Local\Microsoft\Windows\Temporary Internet Files\Content.Outlook\M5GAS2G1\rimstock transporter 2 wheel cop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7"/>
          <a:stretch/>
        </p:blipFill>
        <p:spPr bwMode="auto">
          <a:xfrm>
            <a:off x="827584" y="1520297"/>
            <a:ext cx="3720843" cy="466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creyner\AppData\Local\Microsoft\Windows\Temporary Internet Files\Content.Outlook\M5GAS2G1\rimstock amarok 2 wheel cop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66"/>
          <a:stretch/>
        </p:blipFill>
        <p:spPr bwMode="auto">
          <a:xfrm>
            <a:off x="4859334" y="1515046"/>
            <a:ext cx="3720843" cy="459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89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259622" y="1375068"/>
            <a:ext cx="8424936" cy="2530163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51520" y="3851165"/>
            <a:ext cx="8424936" cy="2530163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n-GB" sz="2800" dirty="0" smtClean="0"/>
              <a:t>MATERIAL SPECIFICATION and </a:t>
            </a:r>
            <a:br>
              <a:rPr lang="en-GB" sz="2800" dirty="0" smtClean="0"/>
            </a:br>
            <a:r>
              <a:rPr lang="en-GB" sz="2800" dirty="0" smtClean="0"/>
              <a:t>SOURCES</a:t>
            </a:r>
            <a:endParaRPr lang="en-GB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402832" cy="4733866"/>
          </a:xfrm>
        </p:spPr>
        <p:txBody>
          <a:bodyPr/>
          <a:lstStyle/>
          <a:p>
            <a:r>
              <a:rPr lang="en-GB" sz="2400" u="sng" dirty="0" smtClean="0"/>
              <a:t>Cast Aluminium </a:t>
            </a:r>
          </a:p>
          <a:p>
            <a:pPr lvl="1"/>
            <a:r>
              <a:rPr lang="en-GB" sz="2000" dirty="0" smtClean="0"/>
              <a:t>Sources: Hydro / </a:t>
            </a:r>
            <a:r>
              <a:rPr lang="en-GB" sz="2000" dirty="0" err="1" smtClean="0"/>
              <a:t>Dubal</a:t>
            </a:r>
            <a:r>
              <a:rPr lang="en-GB" sz="2000" dirty="0" smtClean="0"/>
              <a:t> / Alcoa</a:t>
            </a:r>
          </a:p>
          <a:p>
            <a:pPr lvl="1"/>
            <a:r>
              <a:rPr lang="en-GB" sz="2000" dirty="0" smtClean="0"/>
              <a:t>AlSi7/10</a:t>
            </a:r>
          </a:p>
          <a:p>
            <a:pPr lvl="1"/>
            <a:r>
              <a:rPr lang="en-GB" sz="2000" dirty="0" smtClean="0"/>
              <a:t>Mechanical properties</a:t>
            </a:r>
          </a:p>
          <a:p>
            <a:pPr lvl="2"/>
            <a:r>
              <a:rPr lang="en-GB" sz="1200" dirty="0" smtClean="0"/>
              <a:t>Elongation	: 7%</a:t>
            </a:r>
          </a:p>
          <a:p>
            <a:pPr lvl="2"/>
            <a:r>
              <a:rPr lang="en-GB" sz="1200" dirty="0" smtClean="0"/>
              <a:t>Proof 	: 170 </a:t>
            </a:r>
            <a:r>
              <a:rPr lang="en-GB" sz="1200" dirty="0" err="1" smtClean="0"/>
              <a:t>MPa</a:t>
            </a:r>
            <a:endParaRPr lang="en-GB" sz="1200" dirty="0" smtClean="0"/>
          </a:p>
          <a:p>
            <a:pPr lvl="2"/>
            <a:r>
              <a:rPr lang="en-GB" sz="1200" dirty="0" smtClean="0"/>
              <a:t>UTS	: 260 </a:t>
            </a:r>
            <a:r>
              <a:rPr lang="en-GB" sz="1200" dirty="0" err="1" smtClean="0"/>
              <a:t>MPa</a:t>
            </a:r>
            <a:endParaRPr lang="en-GB" sz="900" dirty="0" smtClean="0"/>
          </a:p>
          <a:p>
            <a:r>
              <a:rPr lang="en-GB" sz="2400" u="sng" dirty="0" smtClean="0"/>
              <a:t>Forged Aluminium </a:t>
            </a:r>
          </a:p>
          <a:p>
            <a:pPr lvl="1"/>
            <a:r>
              <a:rPr lang="en-GB" sz="2000" dirty="0"/>
              <a:t>Sources</a:t>
            </a:r>
            <a:r>
              <a:rPr lang="en-GB" sz="2000" dirty="0" smtClean="0"/>
              <a:t>: Ronal/</a:t>
            </a:r>
            <a:r>
              <a:rPr lang="en-GB" sz="2000" dirty="0" err="1" smtClean="0"/>
              <a:t>Fullchamp</a:t>
            </a:r>
            <a:r>
              <a:rPr lang="en-GB" sz="2000" dirty="0" smtClean="0"/>
              <a:t>, ASA, Otto Fuchs</a:t>
            </a:r>
            <a:endParaRPr lang="en-GB" sz="2000" dirty="0"/>
          </a:p>
          <a:p>
            <a:pPr lvl="1"/>
            <a:r>
              <a:rPr lang="en-GB" sz="2000" dirty="0" smtClean="0"/>
              <a:t>A6061 / A6082</a:t>
            </a:r>
            <a:endParaRPr lang="en-GB" sz="2000" dirty="0"/>
          </a:p>
          <a:p>
            <a:pPr lvl="1"/>
            <a:r>
              <a:rPr lang="en-GB" sz="2000" dirty="0" smtClean="0"/>
              <a:t>Mechanical properties</a:t>
            </a:r>
          </a:p>
          <a:p>
            <a:pPr lvl="2"/>
            <a:r>
              <a:rPr lang="en-GB" sz="1200" dirty="0"/>
              <a:t>Elongation </a:t>
            </a:r>
            <a:r>
              <a:rPr lang="en-GB" sz="1200" dirty="0" smtClean="0"/>
              <a:t>	: 10%</a:t>
            </a:r>
            <a:endParaRPr lang="en-GB" sz="1200" dirty="0"/>
          </a:p>
          <a:p>
            <a:pPr lvl="2"/>
            <a:r>
              <a:rPr lang="en-GB" sz="1200" dirty="0"/>
              <a:t>Proof </a:t>
            </a:r>
            <a:r>
              <a:rPr lang="en-GB" sz="1200" dirty="0" smtClean="0"/>
              <a:t>	: 260MPa</a:t>
            </a:r>
            <a:endParaRPr lang="en-GB" sz="1200" dirty="0"/>
          </a:p>
          <a:p>
            <a:pPr lvl="2"/>
            <a:r>
              <a:rPr lang="en-GB" sz="1200" dirty="0" smtClean="0"/>
              <a:t>UTS	: 300MPa</a:t>
            </a:r>
            <a:endParaRPr lang="en-GB" sz="1200" dirty="0"/>
          </a:p>
          <a:p>
            <a:pPr lvl="1"/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026" name="Picture 2" descr="C:\Users\dmcney.RIMSTOCK\AppData\Local\Microsoft\Windows\Temporary Internet Files\Content.Outlook\9AOIQ9HK\FORGING BLANK 3QT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3933056"/>
            <a:ext cx="2736304" cy="240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4" r="3615"/>
          <a:stretch/>
        </p:blipFill>
        <p:spPr>
          <a:xfrm rot="5400000">
            <a:off x="5382984" y="1596034"/>
            <a:ext cx="2266463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8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1028" descr="design"/>
          <p:cNvPicPr>
            <a:picLocks noChangeAspect="1" noChangeArrowheads="1"/>
          </p:cNvPicPr>
          <p:nvPr/>
        </p:nvPicPr>
        <p:blipFill>
          <a:blip r:embed="rId2" cstate="print">
            <a:lum contrast="-6000"/>
          </a:blip>
          <a:srcRect/>
          <a:stretch>
            <a:fillRect/>
          </a:stretch>
        </p:blipFill>
        <p:spPr bwMode="auto">
          <a:xfrm rot="842693">
            <a:off x="5435600" y="1621606"/>
            <a:ext cx="4044950" cy="4413250"/>
          </a:xfrm>
          <a:prstGeom prst="rect">
            <a:avLst/>
          </a:prstGeom>
          <a:noFill/>
        </p:spPr>
      </p:pic>
      <p:sp>
        <p:nvSpPr>
          <p:cNvPr id="522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260648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TOOLING DESIGN</a:t>
            </a:r>
          </a:p>
        </p:txBody>
      </p:sp>
      <p:sp>
        <p:nvSpPr>
          <p:cNvPr id="52227" name="Rectangle 1027"/>
          <p:cNvSpPr>
            <a:spLocks noGrp="1" noChangeArrowheads="1"/>
          </p:cNvSpPr>
          <p:nvPr>
            <p:ph idx="1"/>
          </p:nvPr>
        </p:nvSpPr>
        <p:spPr bwMode="auto">
          <a:xfrm>
            <a:off x="518864" y="1783357"/>
            <a:ext cx="8229600" cy="387789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GB" sz="2400" dirty="0">
                <a:solidFill>
                  <a:schemeClr val="tx1"/>
                </a:solidFill>
              </a:rPr>
              <a:t>Tooling designs produced quickly and efficiently in </a:t>
            </a:r>
            <a:r>
              <a:rPr lang="en-GB" sz="2400" dirty="0" smtClean="0">
                <a:solidFill>
                  <a:schemeClr val="tx1"/>
                </a:solidFill>
              </a:rPr>
              <a:t>house from </a:t>
            </a:r>
            <a:r>
              <a:rPr lang="en-GB" sz="2400" dirty="0">
                <a:solidFill>
                  <a:schemeClr val="tx1"/>
                </a:solidFill>
              </a:rPr>
              <a:t>approved design </a:t>
            </a:r>
            <a:r>
              <a:rPr lang="en-GB" sz="2400" dirty="0" smtClean="0">
                <a:solidFill>
                  <a:schemeClr val="tx1"/>
                </a:solidFill>
              </a:rPr>
              <a:t>model</a:t>
            </a:r>
          </a:p>
          <a:p>
            <a:pPr marL="0" indent="0"/>
            <a:endParaRPr lang="en-GB" sz="2400" dirty="0">
              <a:solidFill>
                <a:schemeClr val="tx1"/>
              </a:solidFill>
            </a:endParaRPr>
          </a:p>
          <a:p>
            <a:pPr marL="0" indent="0"/>
            <a:r>
              <a:rPr lang="en-GB" sz="2400" dirty="0">
                <a:solidFill>
                  <a:schemeClr val="tx1"/>
                </a:solidFill>
              </a:rPr>
              <a:t>In house and independent </a:t>
            </a:r>
            <a:r>
              <a:rPr lang="en-GB" sz="2400" dirty="0" err="1" smtClean="0">
                <a:solidFill>
                  <a:schemeClr val="tx1"/>
                </a:solidFill>
              </a:rPr>
              <a:t>toolroom</a:t>
            </a:r>
            <a:endParaRPr lang="en-GB" sz="2400" dirty="0" smtClean="0">
              <a:solidFill>
                <a:schemeClr val="tx1"/>
              </a:solidFill>
            </a:endParaRPr>
          </a:p>
          <a:p>
            <a:pPr marL="0" indent="0"/>
            <a:endParaRPr lang="en-GB" sz="2400" dirty="0">
              <a:solidFill>
                <a:schemeClr val="tx1"/>
              </a:solidFill>
            </a:endParaRPr>
          </a:p>
          <a:p>
            <a:pPr marL="0" indent="0"/>
            <a:r>
              <a:rPr lang="en-GB" sz="2400" dirty="0">
                <a:solidFill>
                  <a:schemeClr val="tx1"/>
                </a:solidFill>
              </a:rPr>
              <a:t>In house production of CNC fixtures</a:t>
            </a:r>
          </a:p>
          <a:p>
            <a:pPr marL="0" indent="0"/>
            <a:endParaRPr lang="en-GB" sz="2400" i="1" dirty="0">
              <a:solidFill>
                <a:schemeClr val="tx1"/>
              </a:solidFill>
            </a:endParaRPr>
          </a:p>
          <a:p>
            <a:pPr marL="0" indent="0"/>
            <a:r>
              <a:rPr lang="en-GB" sz="2400" i="1" dirty="0">
                <a:solidFill>
                  <a:schemeClr val="tx1"/>
                </a:solidFill>
              </a:rPr>
              <a:t>“Meeting the needs of the customer”</a:t>
            </a:r>
          </a:p>
          <a:p>
            <a:pPr marL="0" indent="0" algn="ctr">
              <a:lnSpc>
                <a:spcPct val="150000"/>
              </a:lnSpc>
            </a:pPr>
            <a:endParaRPr lang="en-GB" sz="2400" i="1" dirty="0">
              <a:solidFill>
                <a:schemeClr val="tx1"/>
              </a:solidFill>
            </a:endParaRPr>
          </a:p>
          <a:p>
            <a:pPr marL="0" indent="0"/>
            <a:endParaRPr lang="en-GB" sz="2400" dirty="0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endParaRPr lang="en-GB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332656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TESTING &amp; COMPLIANCE</a:t>
            </a:r>
          </a:p>
        </p:txBody>
      </p:sp>
      <p:sp>
        <p:nvSpPr>
          <p:cNvPr id="12302" name="Rectangle 14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900113" y="2332038"/>
            <a:ext cx="7570787" cy="45259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400" dirty="0" smtClean="0">
                <a:solidFill>
                  <a:schemeClr val="tx1"/>
                </a:solidFill>
              </a:rPr>
              <a:t>Industry standard comprehensive </a:t>
            </a:r>
            <a:r>
              <a:rPr lang="en-GB" sz="2400" dirty="0">
                <a:solidFill>
                  <a:schemeClr val="tx1"/>
                </a:solidFill>
              </a:rPr>
              <a:t>test </a:t>
            </a:r>
            <a:r>
              <a:rPr lang="en-GB" sz="2400" dirty="0" smtClean="0">
                <a:solidFill>
                  <a:schemeClr val="tx1"/>
                </a:solidFill>
              </a:rPr>
              <a:t>facilities include</a:t>
            </a:r>
            <a:endParaRPr lang="en-GB" sz="2400" dirty="0">
              <a:solidFill>
                <a:schemeClr val="tx1"/>
              </a:solidFill>
            </a:endParaRPr>
          </a:p>
          <a:p>
            <a:pPr lvl="2"/>
            <a:r>
              <a:rPr lang="en-GB" i="1" dirty="0">
                <a:solidFill>
                  <a:schemeClr val="tx1"/>
                </a:solidFill>
              </a:rPr>
              <a:t>Radial, Corner, </a:t>
            </a:r>
            <a:r>
              <a:rPr lang="en-GB" i="1" dirty="0" smtClean="0">
                <a:solidFill>
                  <a:schemeClr val="tx1"/>
                </a:solidFill>
              </a:rPr>
              <a:t>Impact, Hardness</a:t>
            </a:r>
            <a:r>
              <a:rPr lang="en-GB" i="1" dirty="0">
                <a:solidFill>
                  <a:schemeClr val="tx1"/>
                </a:solidFill>
              </a:rPr>
              <a:t>, Salt and Humidity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endParaRPr lang="en-GB" sz="2000" dirty="0" smtClean="0">
              <a:solidFill>
                <a:schemeClr val="tx1"/>
              </a:solidFill>
            </a:endParaRPr>
          </a:p>
          <a:p>
            <a:pPr lvl="2"/>
            <a:r>
              <a:rPr lang="en-GB" sz="2000" i="1" dirty="0" smtClean="0"/>
              <a:t>Bi-Axial testing capability via 3</a:t>
            </a:r>
            <a:r>
              <a:rPr lang="en-GB" sz="2000" i="1" baseline="30000" dirty="0" smtClean="0"/>
              <a:t>rd</a:t>
            </a:r>
            <a:r>
              <a:rPr lang="en-GB" sz="2000" i="1" dirty="0" smtClean="0"/>
              <a:t> party</a:t>
            </a:r>
            <a:endParaRPr lang="en-GB" sz="2000" i="1" dirty="0" smtClean="0">
              <a:solidFill>
                <a:schemeClr val="tx1"/>
              </a:solidFill>
            </a:endParaRPr>
          </a:p>
          <a:p>
            <a:pPr marL="803301" lvl="2" indent="0"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r>
              <a:rPr lang="en-GB" sz="2400" dirty="0">
                <a:solidFill>
                  <a:schemeClr val="tx1"/>
                </a:solidFill>
              </a:rPr>
              <a:t>Managed by staff with in-depth industry experience </a:t>
            </a:r>
            <a:endParaRPr lang="en-GB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chemeClr val="tx1"/>
              </a:solidFill>
            </a:endParaRPr>
          </a:p>
          <a:p>
            <a:r>
              <a:rPr lang="en-GB" sz="2400" dirty="0" smtClean="0">
                <a:solidFill>
                  <a:schemeClr val="tx1"/>
                </a:solidFill>
              </a:rPr>
              <a:t>Ensures </a:t>
            </a:r>
            <a:r>
              <a:rPr lang="en-GB" sz="2400" dirty="0">
                <a:solidFill>
                  <a:schemeClr val="tx1"/>
                </a:solidFill>
              </a:rPr>
              <a:t>zero failures in the </a:t>
            </a:r>
            <a:r>
              <a:rPr lang="en-GB" sz="2400" dirty="0" smtClean="0">
                <a:solidFill>
                  <a:schemeClr val="tx1"/>
                </a:solidFill>
              </a:rPr>
              <a:t>field</a:t>
            </a:r>
          </a:p>
          <a:p>
            <a:endParaRPr lang="en-GB" sz="2400" dirty="0"/>
          </a:p>
          <a:p>
            <a:endParaRPr lang="en-GB" sz="2400" dirty="0">
              <a:solidFill>
                <a:schemeClr val="tx1"/>
              </a:solidFill>
            </a:endParaRPr>
          </a:p>
          <a:p>
            <a:endParaRPr lang="en-GB" sz="2800" dirty="0">
              <a:solidFill>
                <a:schemeClr val="tx1"/>
              </a:solidFill>
            </a:endParaRPr>
          </a:p>
          <a:p>
            <a:endParaRPr lang="en-GB" sz="2800" dirty="0">
              <a:solidFill>
                <a:schemeClr val="tx1"/>
              </a:solidFill>
            </a:endParaRPr>
          </a:p>
          <a:p>
            <a:endParaRPr lang="en-GB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404664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>
                <a:solidFill>
                  <a:schemeClr val="tx1"/>
                </a:solidFill>
              </a:rPr>
              <a:t>Rimstock Plc Group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39750" y="1412776"/>
            <a:ext cx="8135938" cy="4896544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>
              <a:lnSpc>
                <a:spcPct val="80000"/>
              </a:lnSpc>
            </a:pPr>
            <a:r>
              <a:rPr lang="en-GB" sz="2000" dirty="0"/>
              <a:t>McLaren Automotive				£1,739,000</a:t>
            </a:r>
          </a:p>
          <a:p>
            <a:pPr lvl="0">
              <a:lnSpc>
                <a:spcPct val="80000"/>
              </a:lnSpc>
            </a:pPr>
            <a:r>
              <a:rPr lang="en-GB" sz="2000" dirty="0"/>
              <a:t>Aston Martin </a:t>
            </a:r>
            <a:r>
              <a:rPr lang="en-GB" sz="2000" dirty="0" err="1"/>
              <a:t>Lagonda</a:t>
            </a:r>
            <a:r>
              <a:rPr lang="en-GB" sz="2000" dirty="0"/>
              <a:t> 				£1,309,000</a:t>
            </a:r>
          </a:p>
          <a:p>
            <a:pPr lvl="0">
              <a:lnSpc>
                <a:spcPct val="80000"/>
              </a:lnSpc>
            </a:pPr>
            <a:r>
              <a:rPr lang="en-GB" sz="2000" dirty="0"/>
              <a:t>Tyreline O.E. Ltd				£1,169,000</a:t>
            </a:r>
          </a:p>
          <a:p>
            <a:pPr lvl="0">
              <a:lnSpc>
                <a:spcPct val="80000"/>
              </a:lnSpc>
            </a:pPr>
            <a:r>
              <a:rPr lang="en-GB" sz="2000" dirty="0"/>
              <a:t>Mitsubishi/Colt				</a:t>
            </a:r>
            <a:r>
              <a:rPr lang="en-GB" sz="2000" dirty="0" smtClean="0"/>
              <a:t>£</a:t>
            </a:r>
            <a:r>
              <a:rPr lang="en-GB" sz="2000" dirty="0"/>
              <a:t>1,149,000</a:t>
            </a:r>
          </a:p>
          <a:p>
            <a:pPr lvl="0">
              <a:lnSpc>
                <a:spcPct val="80000"/>
              </a:lnSpc>
            </a:pPr>
            <a:r>
              <a:rPr lang="en-GB" sz="2000" dirty="0"/>
              <a:t>Lotus Cars					£923,000</a:t>
            </a:r>
          </a:p>
          <a:p>
            <a:pPr lvl="0">
              <a:lnSpc>
                <a:spcPct val="80000"/>
              </a:lnSpc>
            </a:pPr>
            <a:r>
              <a:rPr lang="en-GB" sz="2000" dirty="0"/>
              <a:t>TMC USA                               			£835,000</a:t>
            </a:r>
          </a:p>
          <a:p>
            <a:pPr lvl="0">
              <a:lnSpc>
                <a:spcPct val="80000"/>
              </a:lnSpc>
            </a:pPr>
            <a:r>
              <a:rPr lang="en-GB" sz="2000" dirty="0"/>
              <a:t>Volkswagen Group				£679,000</a:t>
            </a:r>
          </a:p>
          <a:p>
            <a:pPr lvl="0">
              <a:lnSpc>
                <a:spcPct val="80000"/>
              </a:lnSpc>
            </a:pPr>
            <a:r>
              <a:rPr lang="en-GB" sz="2000" dirty="0"/>
              <a:t>Autobrokers/Overfinch Ltd			£601,000</a:t>
            </a:r>
          </a:p>
          <a:p>
            <a:pPr lvl="0">
              <a:lnSpc>
                <a:spcPct val="80000"/>
              </a:lnSpc>
            </a:pPr>
            <a:r>
              <a:rPr lang="en-GB" sz="2000" dirty="0"/>
              <a:t>Tesla Motors Inc.				£565,000</a:t>
            </a:r>
          </a:p>
          <a:p>
            <a:pPr lvl="0">
              <a:lnSpc>
                <a:spcPct val="80000"/>
              </a:lnSpc>
            </a:pPr>
            <a:r>
              <a:rPr lang="en-GB" sz="2000" dirty="0" err="1"/>
              <a:t>Carlsson</a:t>
            </a:r>
            <a:r>
              <a:rPr lang="en-GB" sz="2000" dirty="0"/>
              <a:t>					£436,000</a:t>
            </a:r>
          </a:p>
          <a:p>
            <a:pPr lvl="0">
              <a:lnSpc>
                <a:spcPct val="80000"/>
              </a:lnSpc>
            </a:pPr>
            <a:r>
              <a:rPr lang="en-GB" sz="2000" dirty="0"/>
              <a:t>PSA						£381,000</a:t>
            </a:r>
          </a:p>
          <a:p>
            <a:pPr lvl="0">
              <a:lnSpc>
                <a:spcPct val="80000"/>
              </a:lnSpc>
            </a:pPr>
            <a:r>
              <a:rPr lang="en-GB" sz="2000" dirty="0"/>
              <a:t>Nissan International				£317,000</a:t>
            </a:r>
          </a:p>
          <a:p>
            <a:pPr lvl="0">
              <a:lnSpc>
                <a:spcPct val="80000"/>
              </a:lnSpc>
            </a:pPr>
            <a:r>
              <a:rPr lang="en-GB" sz="2000" dirty="0"/>
              <a:t>Jaguar Land Rover				£284,000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en-GB" sz="2000" dirty="0"/>
              <a:t>		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en-GB" sz="2000" dirty="0"/>
              <a:t>	Global Sales 2013/2014</a:t>
            </a:r>
            <a:r>
              <a:rPr lang="en-GB" sz="1800" dirty="0"/>
              <a:t>			£17,272,000</a:t>
            </a:r>
          </a:p>
          <a:p>
            <a:pPr lvl="1"/>
            <a:endParaRPr lang="en-GB" sz="2400" dirty="0">
              <a:solidFill>
                <a:schemeClr val="tx1"/>
              </a:solidFill>
            </a:endParaRPr>
          </a:p>
          <a:p>
            <a:endParaRPr lang="en-GB" sz="2000" dirty="0">
              <a:solidFill>
                <a:schemeClr val="tx1"/>
              </a:solidFill>
            </a:endParaRPr>
          </a:p>
          <a:p>
            <a:pPr lvl="1"/>
            <a:endParaRPr lang="en-GB" sz="2000" dirty="0">
              <a:solidFill>
                <a:schemeClr val="tx1"/>
              </a:solidFill>
            </a:endParaRPr>
          </a:p>
          <a:p>
            <a:pPr lvl="1"/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47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94108" y="460841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PHYSICAL TESTING</a:t>
            </a:r>
          </a:p>
        </p:txBody>
      </p:sp>
      <p:sp>
        <p:nvSpPr>
          <p:cNvPr id="51203" name="Rectangle 1027"/>
          <p:cNvSpPr>
            <a:spLocks noGrp="1" noChangeArrowheads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lnSpc>
                <a:spcPct val="150000"/>
              </a:lnSpc>
            </a:pPr>
            <a:endParaRPr lang="en-GB" sz="3200" i="1" dirty="0">
              <a:solidFill>
                <a:schemeClr val="tx1"/>
              </a:solidFill>
            </a:endParaRPr>
          </a:p>
          <a:p>
            <a:pPr marL="0" indent="0"/>
            <a:endParaRPr lang="en-GB" sz="3600" dirty="0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51204" name="Rectangle 1028"/>
          <p:cNvSpPr>
            <a:spLocks noChangeArrowheads="1"/>
          </p:cNvSpPr>
          <p:nvPr/>
        </p:nvSpPr>
        <p:spPr bwMode="auto">
          <a:xfrm>
            <a:off x="3276600" y="2276723"/>
            <a:ext cx="2665413" cy="2160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600" b="1" dirty="0">
                <a:latin typeface="Eurostile" pitchFamily="34" charset="0"/>
              </a:rPr>
              <a:t>Impact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600" b="1" dirty="0">
                <a:latin typeface="Eurostile" pitchFamily="34" charset="0"/>
              </a:rPr>
              <a:t>Cornering Fatigue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600" b="1" dirty="0" smtClean="0">
                <a:latin typeface="Eurostile" pitchFamily="34" charset="0"/>
              </a:rPr>
              <a:t>British</a:t>
            </a:r>
            <a:r>
              <a:rPr lang="en-GB" sz="1600" b="1" dirty="0">
                <a:latin typeface="Eurostile" pitchFamily="34" charset="0"/>
              </a:rPr>
              <a:t>, TUV, </a:t>
            </a:r>
            <a:r>
              <a:rPr lang="en-GB" sz="1600" b="1" dirty="0" smtClean="0">
                <a:latin typeface="Eurostile" pitchFamily="34" charset="0"/>
              </a:rPr>
              <a:t>KBA, </a:t>
            </a:r>
            <a:endParaRPr lang="en-GB" sz="1600" b="1" dirty="0">
              <a:latin typeface="Eurostile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GB" sz="1600" b="1" dirty="0">
                <a:latin typeface="Eurostile" pitchFamily="34" charset="0"/>
              </a:rPr>
              <a:t>    </a:t>
            </a:r>
            <a:r>
              <a:rPr lang="en-GB" sz="1600" b="1" dirty="0" smtClean="0">
                <a:latin typeface="Eurostile" pitchFamily="34" charset="0"/>
              </a:rPr>
              <a:t> JWL &amp; INMETRO </a:t>
            </a:r>
            <a:r>
              <a:rPr lang="en-GB" sz="1600" b="1" dirty="0">
                <a:latin typeface="Eurostile" pitchFamily="34" charset="0"/>
              </a:rPr>
              <a:t>standards </a:t>
            </a:r>
            <a:endParaRPr lang="en-GB" sz="1600" b="1" dirty="0" smtClean="0">
              <a:latin typeface="Eurostile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GB" sz="1600" b="1" dirty="0" smtClean="0">
                <a:latin typeface="Eurostile" pitchFamily="34" charset="0"/>
              </a:rPr>
              <a:t>Customer Specific</a:t>
            </a:r>
            <a:endParaRPr lang="en-GB" sz="1600" b="1" dirty="0">
              <a:latin typeface="Eurostile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GB" sz="1600" b="1" dirty="0" smtClean="0">
              <a:latin typeface="Eurostile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GB" sz="1600" b="1" dirty="0">
              <a:latin typeface="Eurostile" pitchFamily="34" charset="0"/>
            </a:endParaRPr>
          </a:p>
        </p:txBody>
      </p:sp>
      <p:pic>
        <p:nvPicPr>
          <p:cNvPr id="51211" name="Picture 1035" descr="Impact Test R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5963" y="1916113"/>
            <a:ext cx="2701925" cy="3602037"/>
          </a:xfrm>
          <a:prstGeom prst="rect">
            <a:avLst/>
          </a:prstGeom>
          <a:noFill/>
        </p:spPr>
      </p:pic>
      <p:pic>
        <p:nvPicPr>
          <p:cNvPr id="51214" name="Picture 10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628775"/>
            <a:ext cx="287020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75656" y="188640"/>
            <a:ext cx="6286153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PHYSICAL </a:t>
            </a:r>
            <a:r>
              <a:rPr lang="en-GB" sz="2800" dirty="0" smtClean="0">
                <a:solidFill>
                  <a:schemeClr val="tx1"/>
                </a:solidFill>
              </a:rPr>
              <a:t>TESTING &amp; CERTIFICATION 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lnSpc>
                <a:spcPct val="150000"/>
              </a:lnSpc>
            </a:pPr>
            <a:endParaRPr lang="en-GB" sz="3200" i="1" dirty="0">
              <a:solidFill>
                <a:schemeClr val="tx1"/>
              </a:solidFill>
            </a:endParaRPr>
          </a:p>
          <a:p>
            <a:pPr marL="0" indent="0"/>
            <a:endParaRPr lang="en-GB" sz="3600" dirty="0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endParaRPr lang="en-GB" sz="3600" dirty="0">
              <a:solidFill>
                <a:schemeClr val="tx1"/>
              </a:solidFill>
            </a:endParaRPr>
          </a:p>
        </p:txBody>
      </p:sp>
      <p:pic>
        <p:nvPicPr>
          <p:cNvPr id="7" name="Picture 8" descr="KBA46897-164-2085-pg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5154" y="1757121"/>
            <a:ext cx="2772308" cy="3920748"/>
          </a:xfrm>
          <a:prstGeom prst="rect">
            <a:avLst/>
          </a:prstGeom>
          <a:noFill/>
        </p:spPr>
      </p:pic>
      <p:pic>
        <p:nvPicPr>
          <p:cNvPr id="8" name="Picture 7" descr="KBA46897-164-2085-p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4594" y="1834952"/>
            <a:ext cx="3075710" cy="4268780"/>
          </a:xfrm>
          <a:prstGeom prst="rect">
            <a:avLst/>
          </a:prstGeom>
          <a:noFill/>
        </p:spPr>
      </p:pic>
      <p:pic>
        <p:nvPicPr>
          <p:cNvPr id="77833" name="Picture 9" descr="test ce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404" y="1743253"/>
            <a:ext cx="2813038" cy="4104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7073" y="353663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MANUFACTURING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323850" y="1341438"/>
            <a:ext cx="5122863" cy="47418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GB" sz="2400" dirty="0">
                <a:solidFill>
                  <a:schemeClr val="tx1"/>
                </a:solidFill>
              </a:rPr>
              <a:t>Highest quality materials </a:t>
            </a:r>
          </a:p>
          <a:p>
            <a:pPr marL="0" indent="0"/>
            <a:r>
              <a:rPr lang="en-GB" sz="2400" dirty="0">
                <a:solidFill>
                  <a:schemeClr val="tx1"/>
                </a:solidFill>
              </a:rPr>
              <a:t>Low Pressure Casting Machines.</a:t>
            </a:r>
          </a:p>
          <a:p>
            <a:pPr marL="0" indent="0"/>
            <a:r>
              <a:rPr lang="en-GB" sz="2400" dirty="0">
                <a:solidFill>
                  <a:schemeClr val="tx1"/>
                </a:solidFill>
              </a:rPr>
              <a:t>Real Time X-ray </a:t>
            </a:r>
            <a:r>
              <a:rPr lang="en-GB" sz="2400" dirty="0" smtClean="0">
                <a:solidFill>
                  <a:schemeClr val="tx1"/>
                </a:solidFill>
              </a:rPr>
              <a:t>monitoring</a:t>
            </a:r>
            <a:endParaRPr lang="en-GB" sz="2400" dirty="0">
              <a:solidFill>
                <a:schemeClr val="tx1"/>
              </a:solidFill>
            </a:endParaRPr>
          </a:p>
          <a:p>
            <a:pPr marL="0" indent="0"/>
            <a:r>
              <a:rPr lang="en-GB" sz="2400" dirty="0">
                <a:solidFill>
                  <a:schemeClr val="tx1"/>
                </a:solidFill>
              </a:rPr>
              <a:t>Capacity to manufacture </a:t>
            </a:r>
            <a:r>
              <a:rPr lang="en-GB" sz="2400" dirty="0" smtClean="0">
                <a:solidFill>
                  <a:schemeClr val="tx1"/>
                </a:solidFill>
              </a:rPr>
              <a:t>                  500,000</a:t>
            </a:r>
            <a:r>
              <a:rPr lang="en-GB" sz="2400" dirty="0">
                <a:solidFill>
                  <a:schemeClr val="tx1"/>
                </a:solidFill>
              </a:rPr>
              <a:t>+ units a year.</a:t>
            </a:r>
          </a:p>
          <a:p>
            <a:pPr marL="0" indent="0"/>
            <a:r>
              <a:rPr lang="en-GB" sz="2400" dirty="0">
                <a:solidFill>
                  <a:schemeClr val="tx1"/>
                </a:solidFill>
              </a:rPr>
              <a:t>In house heat treatment facility.</a:t>
            </a:r>
          </a:p>
          <a:p>
            <a:pPr marL="0" indent="0"/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20495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8163" y="1484313"/>
            <a:ext cx="3167063" cy="2043112"/>
          </a:xfrm>
          <a:prstGeom prst="rect">
            <a:avLst/>
          </a:prstGeom>
          <a:noFill/>
        </p:spPr>
      </p:pic>
      <p:pic>
        <p:nvPicPr>
          <p:cNvPr id="20497" name="Picture 17" descr="Real Time X-Ray mach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933056"/>
            <a:ext cx="3528392" cy="235461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3933056"/>
            <a:ext cx="3072341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3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4325" y="404664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MANUFACTURING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242340" y="1325503"/>
            <a:ext cx="561657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GB" b="1" dirty="0"/>
              <a:t>32 CNC Machine centres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GB" b="1" dirty="0"/>
              <a:t>100% Pressure Test</a:t>
            </a:r>
          </a:p>
          <a:p>
            <a:pPr>
              <a:spcBef>
                <a:spcPct val="20000"/>
              </a:spcBef>
            </a:pPr>
            <a:endParaRPr lang="en-GB" b="1" dirty="0"/>
          </a:p>
          <a:p>
            <a:pPr>
              <a:spcBef>
                <a:spcPct val="20000"/>
              </a:spcBef>
            </a:pPr>
            <a:r>
              <a:rPr lang="en-GB" b="1" dirty="0" smtClean="0"/>
              <a:t> </a:t>
            </a:r>
            <a:endParaRPr lang="en-GB" b="1" dirty="0"/>
          </a:p>
          <a:p>
            <a:pPr>
              <a:spcBef>
                <a:spcPct val="20000"/>
              </a:spcBef>
              <a:buFontTx/>
              <a:buChar char="•"/>
            </a:pPr>
            <a:endParaRPr lang="en-GB" b="1" dirty="0"/>
          </a:p>
          <a:p>
            <a:pPr>
              <a:spcBef>
                <a:spcPct val="20000"/>
              </a:spcBef>
              <a:buFontTx/>
              <a:buChar char="•"/>
            </a:pPr>
            <a:endParaRPr lang="en-GB" b="1" dirty="0"/>
          </a:p>
        </p:txBody>
      </p:sp>
      <p:pic>
        <p:nvPicPr>
          <p:cNvPr id="18434" name="Picture 2" descr="G:\Forged Shop 2013-04-01 (6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06"/>
          <a:stretch/>
        </p:blipFill>
        <p:spPr bwMode="auto">
          <a:xfrm>
            <a:off x="3779912" y="1196752"/>
            <a:ext cx="5114948" cy="279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G:\Forged Shop 2013-04-01 (7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0" t="13185" b="21336"/>
          <a:stretch/>
        </p:blipFill>
        <p:spPr bwMode="auto">
          <a:xfrm>
            <a:off x="3745072" y="4149080"/>
            <a:ext cx="5184627" cy="257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:\DCIM\100_FUJI\DSCF021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6349" r="12470" b="18942"/>
          <a:stretch/>
        </p:blipFill>
        <p:spPr bwMode="auto">
          <a:xfrm>
            <a:off x="242340" y="2572306"/>
            <a:ext cx="3351138" cy="415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116632"/>
            <a:ext cx="8229600" cy="13684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2800" dirty="0" smtClean="0">
                <a:solidFill>
                  <a:schemeClr val="tx1"/>
                </a:solidFill>
              </a:rPr>
              <a:t>MANUFACTURING</a:t>
            </a:r>
            <a:r>
              <a:rPr lang="en-GB" sz="2800" dirty="0">
                <a:solidFill>
                  <a:schemeClr val="tx1"/>
                </a:solidFill>
              </a:rPr>
              <a:t/>
            </a:r>
            <a:br>
              <a:rPr lang="en-GB" sz="2800" dirty="0">
                <a:solidFill>
                  <a:schemeClr val="tx1"/>
                </a:solidFill>
              </a:rPr>
            </a:b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>
                <a:solidFill>
                  <a:schemeClr val="tx1"/>
                </a:solidFill>
              </a:rPr>
              <a:t>Forged Wheel Production</a:t>
            </a:r>
            <a:br>
              <a:rPr lang="en-GB" sz="2800" dirty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099" name="Picture 3" descr="G:\Forged Shop 2013-04-01 (6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342" r="19413" b="12285"/>
          <a:stretch/>
        </p:blipFill>
        <p:spPr bwMode="auto">
          <a:xfrm>
            <a:off x="4638937" y="3950547"/>
            <a:ext cx="4037302" cy="237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Forged Shop 2013-04-01 (7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11184"/>
          <a:stretch/>
        </p:blipFill>
        <p:spPr bwMode="auto">
          <a:xfrm>
            <a:off x="4638937" y="1161345"/>
            <a:ext cx="4037302" cy="269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:\DCIM\100_FUJI\DSCF01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69" y="1164489"/>
            <a:ext cx="3867894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57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116632"/>
            <a:ext cx="8229600" cy="13684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MANUFACTURING</a:t>
            </a:r>
            <a:br>
              <a:rPr lang="en-GB" sz="2800" dirty="0">
                <a:solidFill>
                  <a:schemeClr val="tx1"/>
                </a:solidFill>
              </a:rPr>
            </a:br>
            <a:r>
              <a:rPr lang="en-GB" sz="2800" dirty="0">
                <a:solidFill>
                  <a:schemeClr val="tx1"/>
                </a:solidFill>
              </a:rPr>
              <a:t>5-Axis Forged Wheel Production</a:t>
            </a:r>
            <a:br>
              <a:rPr lang="en-GB" sz="2800" dirty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" name="Picture 5" descr="G:\Forged Shop 2012-01-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2" t="21281" r="27191" b="19664"/>
          <a:stretch/>
        </p:blipFill>
        <p:spPr bwMode="auto">
          <a:xfrm>
            <a:off x="4932040" y="1372492"/>
            <a:ext cx="3947510" cy="442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creyner\AppData\Local\Microsoft\Windows\Temporary Internet Files\Content.Outlook\M5GAS2G1\Pro Forged 2R 3QTR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67535"/>
            <a:ext cx="2474986" cy="245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creyner\AppData\Local\Microsoft\Windows\Temporary Internet Files\Content.Outlook\M5GAS2G1\Forged Milling Machines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3" t="15413" r="4583" b="9610"/>
          <a:stretch/>
        </p:blipFill>
        <p:spPr bwMode="auto">
          <a:xfrm>
            <a:off x="368822" y="1372492"/>
            <a:ext cx="42912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116632"/>
            <a:ext cx="8229600" cy="9413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MANUFACTURING</a:t>
            </a:r>
            <a:br>
              <a:rPr lang="en-GB" sz="2800" dirty="0">
                <a:solidFill>
                  <a:schemeClr val="tx1"/>
                </a:solidFill>
              </a:rPr>
            </a:br>
            <a:r>
              <a:rPr lang="en-GB" sz="2800" dirty="0">
                <a:solidFill>
                  <a:schemeClr val="tx1"/>
                </a:solidFill>
              </a:rPr>
              <a:t>3-Axis Forged Wheel Production</a:t>
            </a:r>
          </a:p>
        </p:txBody>
      </p:sp>
      <p:pic>
        <p:nvPicPr>
          <p:cNvPr id="1026" name="Picture 2" descr="H:\DCIM\100_FUJI\DSCF02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89359"/>
            <a:ext cx="4010046" cy="534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reyner\AppData\Local\Microsoft\Windows\Temporary Internet Files\Content.Outlook\M5GAS2G1\range_rover_evoque_se_with_victoria_beckham_20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983" y="1274807"/>
            <a:ext cx="3226025" cy="268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creyner\AppData\Local\Microsoft\Windows\Temporary Internet Files\Content.Outlook\M5GAS2G1\Overfinch Osprey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60707"/>
            <a:ext cx="3779912" cy="252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332656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MANUFACTURING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468313" y="1125538"/>
            <a:ext cx="4391025" cy="45259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r>
              <a:rPr lang="en-GB" sz="1600" dirty="0">
                <a:solidFill>
                  <a:schemeClr val="tx1"/>
                </a:solidFill>
              </a:rPr>
              <a:t>Purpose built none chromate Pre-Treatment and Paint Facility</a:t>
            </a:r>
          </a:p>
          <a:p>
            <a:pPr marL="457200" lvl="1" indent="0"/>
            <a:r>
              <a:rPr lang="en-GB" sz="1600" dirty="0">
                <a:solidFill>
                  <a:schemeClr val="tx1"/>
                </a:solidFill>
              </a:rPr>
              <a:t>State of the art robot handling systems</a:t>
            </a:r>
          </a:p>
          <a:p>
            <a:pPr marL="457200" lvl="1" indent="0"/>
            <a:r>
              <a:rPr lang="en-GB" sz="1600" dirty="0">
                <a:solidFill>
                  <a:schemeClr val="tx1"/>
                </a:solidFill>
              </a:rPr>
              <a:t>Environmentally compliant coatings</a:t>
            </a:r>
          </a:p>
          <a:p>
            <a:pPr marL="0" indent="0"/>
            <a:r>
              <a:rPr lang="en-GB" sz="1600" dirty="0" smtClean="0">
                <a:solidFill>
                  <a:schemeClr val="tx1"/>
                </a:solidFill>
              </a:rPr>
              <a:t>1200 hour </a:t>
            </a:r>
            <a:r>
              <a:rPr lang="en-GB" sz="1600" dirty="0">
                <a:solidFill>
                  <a:schemeClr val="tx1"/>
                </a:solidFill>
              </a:rPr>
              <a:t>corrosion protection.</a:t>
            </a:r>
          </a:p>
          <a:p>
            <a:pPr marL="457200" lvl="1" indent="0"/>
            <a:r>
              <a:rPr lang="en-GB" sz="1600" dirty="0">
                <a:solidFill>
                  <a:schemeClr val="tx1"/>
                </a:solidFill>
              </a:rPr>
              <a:t>Exceed Modern ecological </a:t>
            </a:r>
            <a:r>
              <a:rPr lang="en-GB" sz="1600" dirty="0" smtClean="0">
                <a:solidFill>
                  <a:schemeClr val="tx1"/>
                </a:solidFill>
              </a:rPr>
              <a:t>legislations</a:t>
            </a:r>
          </a:p>
          <a:p>
            <a:pPr marL="105756" indent="0">
              <a:buNone/>
            </a:pPr>
            <a:endParaRPr lang="en-GB" sz="1900" dirty="0"/>
          </a:p>
          <a:p>
            <a:pPr marL="391506" indent="-285750"/>
            <a:r>
              <a:rPr lang="en-GB" sz="1600" dirty="0" smtClean="0">
                <a:solidFill>
                  <a:schemeClr val="tx1"/>
                </a:solidFill>
              </a:rPr>
              <a:t>In –house KSL coating capability </a:t>
            </a:r>
            <a:endParaRPr lang="en-GB" sz="1600" dirty="0">
              <a:solidFill>
                <a:schemeClr val="tx1"/>
              </a:solidFill>
            </a:endParaRPr>
          </a:p>
          <a:p>
            <a:pPr marL="457200" lvl="1" indent="0"/>
            <a:endParaRPr lang="en-GB" sz="1600" dirty="0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endParaRPr lang="en-GB" sz="1600" i="1" dirty="0">
              <a:solidFill>
                <a:schemeClr val="tx1"/>
              </a:solidFill>
            </a:endParaRPr>
          </a:p>
        </p:txBody>
      </p:sp>
      <p:pic>
        <p:nvPicPr>
          <p:cNvPr id="26628" name="Picture 4" descr="Newest Paint Pre-Treat (1)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1196975"/>
            <a:ext cx="3311525" cy="2185988"/>
          </a:xfrm>
          <a:noFill/>
        </p:spPr>
      </p:pic>
      <p:pic>
        <p:nvPicPr>
          <p:cNvPr id="26643" name="Picture 19" descr="Newest Paint Genera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3500438"/>
            <a:ext cx="3311525" cy="2235200"/>
          </a:xfrm>
          <a:noFill/>
          <a:ln>
            <a:miter lim="800000"/>
            <a:headEnd/>
            <a:tailEnd/>
          </a:ln>
        </p:spPr>
      </p:pic>
      <p:pic>
        <p:nvPicPr>
          <p:cNvPr id="26644" name="Picture 20" descr="New Paint Shop Primer Robo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913" y="4508500"/>
            <a:ext cx="2303462" cy="1728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332656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MANUFACTURING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827088" y="1268413"/>
            <a:ext cx="7416800" cy="45259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r>
              <a:rPr lang="en-GB" sz="2400" dirty="0">
                <a:solidFill>
                  <a:schemeClr val="tx1"/>
                </a:solidFill>
              </a:rPr>
              <a:t>      </a:t>
            </a:r>
            <a:r>
              <a:rPr lang="en-GB" sz="2400" dirty="0" smtClean="0">
                <a:solidFill>
                  <a:schemeClr val="tx1"/>
                </a:solidFill>
              </a:rPr>
              <a:t>                Tyre Fitting Facility</a:t>
            </a:r>
            <a:r>
              <a:rPr lang="en-GB" sz="2400" dirty="0">
                <a:solidFill>
                  <a:schemeClr val="tx1"/>
                </a:solidFill>
              </a:rPr>
              <a:t>.</a:t>
            </a:r>
          </a:p>
          <a:p>
            <a:pPr marL="457200" lvl="1" indent="0"/>
            <a:r>
              <a:rPr lang="en-GB" sz="2400" dirty="0" smtClean="0">
                <a:solidFill>
                  <a:schemeClr val="tx1"/>
                </a:solidFill>
              </a:rPr>
              <a:t> TPMS </a:t>
            </a:r>
            <a:r>
              <a:rPr lang="en-GB" sz="2400" dirty="0">
                <a:solidFill>
                  <a:schemeClr val="tx1"/>
                </a:solidFill>
              </a:rPr>
              <a:t>fitting and activation</a:t>
            </a:r>
          </a:p>
          <a:p>
            <a:pPr marL="457200" lvl="1" indent="0"/>
            <a:r>
              <a:rPr lang="en-GB" sz="2400" dirty="0" smtClean="0">
                <a:solidFill>
                  <a:schemeClr val="tx1"/>
                </a:solidFill>
              </a:rPr>
              <a:t> Fully </a:t>
            </a:r>
            <a:r>
              <a:rPr lang="en-GB" sz="2400" dirty="0">
                <a:solidFill>
                  <a:schemeClr val="tx1"/>
                </a:solidFill>
              </a:rPr>
              <a:t>balanced and ready to bolt on</a:t>
            </a:r>
          </a:p>
          <a:p>
            <a:pPr marL="457200" lvl="1" indent="0"/>
            <a:r>
              <a:rPr lang="en-GB" sz="2400" dirty="0" smtClean="0">
                <a:solidFill>
                  <a:schemeClr val="tx1"/>
                </a:solidFill>
              </a:rPr>
              <a:t> Reduces </a:t>
            </a:r>
            <a:r>
              <a:rPr lang="en-GB" sz="2400" dirty="0">
                <a:solidFill>
                  <a:schemeClr val="tx1"/>
                </a:solidFill>
              </a:rPr>
              <a:t>onward quality issues</a:t>
            </a:r>
          </a:p>
          <a:p>
            <a:pPr marL="457200" lvl="1" indent="0">
              <a:buFontTx/>
              <a:buNone/>
            </a:pPr>
            <a:endParaRPr lang="en-GB" sz="2400" dirty="0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endParaRPr lang="en-GB" sz="3200" dirty="0">
              <a:solidFill>
                <a:schemeClr val="tx1"/>
              </a:solidFill>
            </a:endParaRPr>
          </a:p>
        </p:txBody>
      </p:sp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9084" y="3212976"/>
            <a:ext cx="4580929" cy="30449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404664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DISTRIBUTION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468313" y="1773238"/>
            <a:ext cx="4103687" cy="45259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GB" sz="2000" dirty="0">
                <a:solidFill>
                  <a:schemeClr val="tx1"/>
                </a:solidFill>
              </a:rPr>
              <a:t>Warehousing</a:t>
            </a:r>
          </a:p>
          <a:p>
            <a:pPr marL="457200" lvl="1" indent="0"/>
            <a:r>
              <a:rPr lang="en-GB" sz="1600" dirty="0">
                <a:solidFill>
                  <a:schemeClr val="tx1"/>
                </a:solidFill>
              </a:rPr>
              <a:t>Purpose built facility</a:t>
            </a:r>
          </a:p>
          <a:p>
            <a:pPr marL="457200" lvl="1" indent="0"/>
            <a:r>
              <a:rPr lang="en-GB" sz="1600" dirty="0">
                <a:solidFill>
                  <a:schemeClr val="tx1"/>
                </a:solidFill>
              </a:rPr>
              <a:t>Average stock levels of </a:t>
            </a:r>
            <a:r>
              <a:rPr lang="en-GB" sz="1600" dirty="0" smtClean="0">
                <a:solidFill>
                  <a:schemeClr val="tx1"/>
                </a:solidFill>
              </a:rPr>
              <a:t>circa 50K wheels</a:t>
            </a:r>
          </a:p>
          <a:p>
            <a:pPr marL="457200" lvl="1" indent="0"/>
            <a:endParaRPr lang="en-GB" sz="1600" dirty="0">
              <a:solidFill>
                <a:schemeClr val="tx1"/>
              </a:solidFill>
            </a:endParaRPr>
          </a:p>
          <a:p>
            <a:pPr marL="0" indent="0"/>
            <a:r>
              <a:rPr lang="en-GB" sz="2000" dirty="0">
                <a:solidFill>
                  <a:schemeClr val="tx1"/>
                </a:solidFill>
              </a:rPr>
              <a:t>Computer controlled </a:t>
            </a:r>
            <a:r>
              <a:rPr lang="en-GB" sz="2000" dirty="0" smtClean="0">
                <a:solidFill>
                  <a:schemeClr val="tx1"/>
                </a:solidFill>
              </a:rPr>
              <a:t>inventory</a:t>
            </a:r>
            <a:endParaRPr lang="en-GB" sz="2000" dirty="0">
              <a:solidFill>
                <a:schemeClr val="tx1"/>
              </a:solidFill>
            </a:endParaRPr>
          </a:p>
          <a:p>
            <a:pPr marL="457200" lvl="1" indent="0"/>
            <a:r>
              <a:rPr lang="en-GB" sz="1600" dirty="0">
                <a:solidFill>
                  <a:schemeClr val="tx1"/>
                </a:solidFill>
              </a:rPr>
              <a:t>Easily stored, located and readied for dispatch</a:t>
            </a:r>
          </a:p>
          <a:p>
            <a:pPr marL="457200" lvl="1" indent="0"/>
            <a:r>
              <a:rPr lang="en-GB" sz="1600" dirty="0">
                <a:solidFill>
                  <a:schemeClr val="tx1"/>
                </a:solidFill>
              </a:rPr>
              <a:t>Bar code </a:t>
            </a:r>
            <a:r>
              <a:rPr lang="en-GB" sz="1600" dirty="0" smtClean="0">
                <a:solidFill>
                  <a:schemeClr val="tx1"/>
                </a:solidFill>
              </a:rPr>
              <a:t>identification</a:t>
            </a:r>
          </a:p>
          <a:p>
            <a:pPr marL="457200" lvl="1" indent="0"/>
            <a:endParaRPr lang="en-GB" sz="1600" dirty="0">
              <a:solidFill>
                <a:schemeClr val="tx1"/>
              </a:solidFill>
            </a:endParaRPr>
          </a:p>
          <a:p>
            <a:pPr marL="0" indent="0"/>
            <a:r>
              <a:rPr lang="en-GB" sz="2000" dirty="0">
                <a:solidFill>
                  <a:schemeClr val="tx1"/>
                </a:solidFill>
              </a:rPr>
              <a:t>Tailored </a:t>
            </a:r>
            <a:r>
              <a:rPr lang="en-GB" sz="2000" dirty="0" smtClean="0">
                <a:solidFill>
                  <a:schemeClr val="tx1"/>
                </a:solidFill>
              </a:rPr>
              <a:t>packing  specifications</a:t>
            </a:r>
          </a:p>
          <a:p>
            <a:pPr marL="0" indent="0"/>
            <a:endParaRPr lang="en-GB" sz="1600" dirty="0">
              <a:solidFill>
                <a:schemeClr val="tx1"/>
              </a:solidFill>
            </a:endParaRPr>
          </a:p>
          <a:p>
            <a:pPr marL="0" indent="0"/>
            <a:r>
              <a:rPr lang="en-GB" sz="2000" dirty="0">
                <a:solidFill>
                  <a:schemeClr val="tx1"/>
                </a:solidFill>
              </a:rPr>
              <a:t>Designated dispatch areas</a:t>
            </a:r>
          </a:p>
          <a:p>
            <a:pPr marL="0" indent="0">
              <a:buFontTx/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2772" name="Picture 4" descr="rdl2 cop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2205038"/>
            <a:ext cx="4110037" cy="2249487"/>
          </a:xfr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-228600" y="4737100"/>
            <a:ext cx="2381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endParaRPr lang="en-GB" sz="1200" b="1" dirty="0">
              <a:latin typeface="Eurostil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971600" y="346646"/>
            <a:ext cx="7067128" cy="634082"/>
          </a:xfrm>
        </p:spPr>
        <p:txBody>
          <a:bodyPr/>
          <a:lstStyle/>
          <a:p>
            <a:pPr lvl="0"/>
            <a:r>
              <a:rPr lang="en-GB" sz="2400" dirty="0">
                <a:latin typeface="Eurostile"/>
              </a:rPr>
              <a:t>Rimstock Business Plan / Vision for </a:t>
            </a:r>
            <a:r>
              <a:rPr lang="en-GB" sz="2400" dirty="0" smtClean="0">
                <a:latin typeface="Eurostile"/>
              </a:rPr>
              <a:t>2014/2015</a:t>
            </a:r>
            <a:endParaRPr lang="en-GB" sz="16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1211213"/>
              </p:ext>
            </p:extLst>
          </p:nvPr>
        </p:nvGraphicFramePr>
        <p:xfrm>
          <a:off x="179514" y="1196752"/>
          <a:ext cx="8784973" cy="53285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69829"/>
                <a:gridCol w="940062"/>
                <a:gridCol w="940062"/>
                <a:gridCol w="927004"/>
                <a:gridCol w="927004"/>
                <a:gridCol w="927004"/>
                <a:gridCol w="927004"/>
                <a:gridCol w="927004"/>
              </a:tblGrid>
              <a:tr h="275265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 dirty="0">
                          <a:effectLst/>
                          <a:latin typeface="Eurostile"/>
                        </a:rPr>
                        <a:t>Prior  2 Year Actual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5 year Business plan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33976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2012/13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2013/14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2014/15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2015/16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2016/17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2017/18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2018/19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</a:tr>
              <a:tr h="23397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  <a:latin typeface="Eurostile"/>
                        </a:rPr>
                        <a:t>Forged units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        16,658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        13,987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        19,900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        31,360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        49,900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        75,960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      100,000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</a:tr>
              <a:tr h="23397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Cast units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      153,951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      158,408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      176,450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      194,200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      230,465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      263,800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      290,000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</a:tr>
              <a:tr h="24773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      170,609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      172,395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      196,350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      225,560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      280,365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      339,760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      390,000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</a:tr>
              <a:tr h="247739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</a:tr>
              <a:tr h="23397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Forged wheel turnover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4,600,572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4,333,902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6,410,000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9,627,000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14,450,000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21,450,000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25,000,000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</a:tr>
              <a:tr h="233976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</a:tr>
              <a:tr h="23397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  <a:latin typeface="Eurostile"/>
                        </a:rPr>
                        <a:t>Cast wheel turnover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9,263,116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9,942,829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10,650,000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11,970,000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13,165,000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16,500,000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18,375,000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</a:tr>
              <a:tr h="233976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</a:tr>
              <a:tr h="318751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sng" strike="noStrike">
                          <a:effectLst/>
                          <a:latin typeface="Eurostile"/>
                        </a:rPr>
                        <a:t>Total Sales Budget inc Refurbs &amp; Tyres</a:t>
                      </a:r>
                      <a:endParaRPr lang="en-GB" sz="1000" b="0" i="0" u="sng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sng" strike="noStrike">
                          <a:effectLst/>
                          <a:latin typeface="Eurostile"/>
                        </a:rPr>
                        <a:t>15,146,700</a:t>
                      </a:r>
                      <a:endParaRPr lang="en-GB" sz="1000" b="0" i="0" u="sng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sng" strike="noStrike">
                          <a:effectLst/>
                          <a:latin typeface="Eurostile"/>
                        </a:rPr>
                        <a:t>15,132,541</a:t>
                      </a:r>
                      <a:endParaRPr lang="en-GB" sz="1000" b="0" i="0" u="sng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sng" strike="noStrike">
                          <a:effectLst/>
                          <a:latin typeface="Eurostile"/>
                        </a:rPr>
                        <a:t>18,175,000</a:t>
                      </a:r>
                      <a:endParaRPr lang="en-GB" sz="1000" b="0" i="0" u="sng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sng" strike="noStrike">
                          <a:effectLst/>
                          <a:latin typeface="Eurostile"/>
                        </a:rPr>
                        <a:t>23,000,000</a:t>
                      </a:r>
                      <a:endParaRPr lang="en-GB" sz="1000" b="0" i="0" u="sng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sng" strike="noStrike">
                          <a:effectLst/>
                          <a:latin typeface="Eurostile"/>
                        </a:rPr>
                        <a:t>29,217,000</a:t>
                      </a:r>
                      <a:endParaRPr lang="en-GB" sz="1000" b="0" i="0" u="sng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sng" strike="noStrike">
                          <a:effectLst/>
                          <a:latin typeface="Eurostile"/>
                        </a:rPr>
                        <a:t>39,720,000</a:t>
                      </a:r>
                      <a:endParaRPr lang="en-GB" sz="1000" b="0" i="0" u="sng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sng" strike="noStrike" dirty="0">
                          <a:effectLst/>
                          <a:latin typeface="Eurostile"/>
                        </a:rPr>
                        <a:t>45,344,000</a:t>
                      </a:r>
                      <a:endParaRPr lang="en-GB" sz="1000" b="0" i="0" u="sng" strike="noStrike" dirty="0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</a:tr>
              <a:tr h="247739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</a:tr>
              <a:tr h="23397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  <a:latin typeface="Eurostile"/>
                        </a:rPr>
                        <a:t>Capital Investment </a:t>
                      </a:r>
                      <a:r>
                        <a:rPr lang="en-GB" sz="1000" u="none" strike="noStrike" dirty="0" smtClean="0">
                          <a:effectLst/>
                          <a:latin typeface="Eurostile"/>
                        </a:rPr>
                        <a:t>Forecast   (£)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</a:tr>
              <a:tr h="23397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  <a:latin typeface="Eurostile"/>
                        </a:rPr>
                        <a:t>Buildings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      525,000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30,000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20,000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100,000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200,000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</a:tr>
              <a:tr h="23397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Foundry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      255,000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415,000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380,000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240,000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255,000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</a:tr>
              <a:tr h="23397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Finishing Shop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      195,000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105,000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160,000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250,000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210,000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</a:tr>
              <a:tr h="23397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Machines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      812,000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1,177,000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2,235,000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2,370,000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2,774,000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</a:tr>
              <a:tr h="23397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Quality Control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        25,000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250,000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200,000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</a:tr>
              <a:tr h="23397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Infrastructure, tooling and anc equipt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      230,000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209,000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205,000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300,000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320,000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</a:tr>
              <a:tr h="23397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General inc forged tooling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      250,000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250,000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730,000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780,000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780,000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</a:tr>
              <a:tr h="23397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Forged wheel Development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  1,685,000 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  <a:latin typeface="Eurostile"/>
                        </a:rPr>
                        <a:t>1,650,000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</a:tr>
              <a:tr h="24773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sng" strike="noStrike" dirty="0" smtClean="0">
                          <a:solidFill>
                            <a:srgbClr val="000000"/>
                          </a:solidFill>
                          <a:effectLst/>
                          <a:latin typeface="Eurostile"/>
                        </a:rPr>
                        <a:t>Total Investment Spend</a:t>
                      </a:r>
                      <a:endParaRPr lang="en-GB" sz="1000" b="0" i="0" u="sng" strike="noStrike" dirty="0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sng" strike="noStrike" dirty="0">
                          <a:effectLst/>
                          <a:latin typeface="Eurostile"/>
                        </a:rPr>
                        <a:t>1,200,000</a:t>
                      </a:r>
                      <a:endParaRPr lang="en-GB" sz="1000" b="0" i="0" u="sng" strike="noStrike" dirty="0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sng" strike="noStrike" dirty="0">
                          <a:effectLst/>
                          <a:latin typeface="Eurostile"/>
                        </a:rPr>
                        <a:t>1,500,000</a:t>
                      </a:r>
                      <a:endParaRPr lang="en-GB" sz="1000" b="0" i="0" u="sng" strike="noStrike" dirty="0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sng" strike="noStrike" dirty="0">
                          <a:effectLst/>
                          <a:latin typeface="Eurostile"/>
                        </a:rPr>
                        <a:t>3,977,000</a:t>
                      </a:r>
                      <a:endParaRPr lang="en-GB" sz="1000" b="0" i="0" u="sng" strike="noStrike" dirty="0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sng" strike="noStrike" dirty="0">
                          <a:effectLst/>
                          <a:latin typeface="Eurostile"/>
                        </a:rPr>
                        <a:t>4,086,000</a:t>
                      </a:r>
                      <a:endParaRPr lang="en-GB" sz="1000" b="0" i="0" u="sng" strike="noStrike" dirty="0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sng" strike="noStrike" dirty="0">
                          <a:effectLst/>
                          <a:latin typeface="Eurostile"/>
                        </a:rPr>
                        <a:t>3,930,000</a:t>
                      </a:r>
                      <a:endParaRPr lang="en-GB" sz="1000" b="0" i="0" u="sng" strike="noStrike" dirty="0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sng" strike="noStrike" dirty="0">
                          <a:effectLst/>
                          <a:latin typeface="Eurostile"/>
                        </a:rPr>
                        <a:t>4,040,000</a:t>
                      </a:r>
                      <a:endParaRPr lang="en-GB" sz="1000" b="0" i="0" u="sng" strike="noStrike" dirty="0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sng" strike="noStrike" dirty="0">
                          <a:effectLst/>
                          <a:latin typeface="Eurostile"/>
                        </a:rPr>
                        <a:t>4,539,000</a:t>
                      </a:r>
                      <a:endParaRPr lang="en-GB" sz="1000" b="0" i="0" u="sng" strike="noStrike" dirty="0">
                        <a:solidFill>
                          <a:srgbClr val="000000"/>
                        </a:solidFill>
                        <a:effectLst/>
                        <a:latin typeface="Eurostile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710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332656"/>
            <a:ext cx="8424936" cy="7920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800" dirty="0" smtClean="0">
                <a:solidFill>
                  <a:schemeClr val="tx1"/>
                </a:solidFill>
              </a:rPr>
              <a:t>QUALITY CONTROL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611560" y="1304764"/>
            <a:ext cx="8064895" cy="495741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ctr" eaLnBrk="1" hangingPunct="1">
              <a:buNone/>
            </a:pPr>
            <a:r>
              <a:rPr lang="en-GB" sz="2000" b="1" dirty="0">
                <a:solidFill>
                  <a:srgbClr val="000000"/>
                </a:solidFill>
                <a:latin typeface="Eurostile"/>
                <a:ea typeface="+mn-ea"/>
              </a:rPr>
              <a:t>One World One Standard</a:t>
            </a:r>
          </a:p>
          <a:p>
            <a:pPr marL="342900" lvl="0" indent="-342900" algn="ctr" eaLnBrk="1" hangingPunct="1">
              <a:buNone/>
            </a:pPr>
            <a:r>
              <a:rPr lang="en-GB" sz="1800" b="1" i="1" dirty="0">
                <a:solidFill>
                  <a:srgbClr val="000000"/>
                </a:solidFill>
                <a:latin typeface="Eurostile"/>
                <a:ea typeface="+mn-ea"/>
              </a:rPr>
              <a:t>Striving for the perfect quality model</a:t>
            </a:r>
          </a:p>
          <a:p>
            <a:pPr marL="342900" lvl="0" indent="-342900" algn="ctr" eaLnBrk="1" hangingPunct="1">
              <a:buNone/>
            </a:pPr>
            <a:endParaRPr lang="en-GB" sz="1800" b="1" dirty="0">
              <a:solidFill>
                <a:srgbClr val="000000"/>
              </a:solidFill>
              <a:latin typeface="Eurostile"/>
              <a:ea typeface="+mn-ea"/>
            </a:endParaRPr>
          </a:p>
          <a:p>
            <a:pPr marL="342900" lvl="0" indent="-342900" algn="ctr" eaLnBrk="1" hangingPunct="1">
              <a:buNone/>
            </a:pPr>
            <a:r>
              <a:rPr lang="en-GB" sz="1800" b="1" dirty="0">
                <a:solidFill>
                  <a:srgbClr val="000000"/>
                </a:solidFill>
                <a:latin typeface="Eurostile"/>
                <a:ea typeface="+mn-ea"/>
              </a:rPr>
              <a:t>ISO </a:t>
            </a:r>
            <a:r>
              <a:rPr lang="en-GB" sz="1800" b="1" dirty="0" smtClean="0">
                <a:solidFill>
                  <a:srgbClr val="000000"/>
                </a:solidFill>
                <a:latin typeface="Eurostile"/>
                <a:ea typeface="+mn-ea"/>
              </a:rPr>
              <a:t>TS16949: 2009</a:t>
            </a:r>
            <a:r>
              <a:rPr lang="en-GB" sz="1800" b="1" dirty="0">
                <a:solidFill>
                  <a:srgbClr val="000000"/>
                </a:solidFill>
                <a:latin typeface="Eurostile"/>
                <a:ea typeface="+mn-ea"/>
              </a:rPr>
              <a:t> </a:t>
            </a:r>
            <a:r>
              <a:rPr lang="en-GB" sz="1800" b="1" dirty="0" smtClean="0">
                <a:solidFill>
                  <a:srgbClr val="000000"/>
                </a:solidFill>
                <a:latin typeface="Eurostile"/>
                <a:ea typeface="+mn-ea"/>
              </a:rPr>
              <a:t>&amp;  ISO14001</a:t>
            </a:r>
            <a:r>
              <a:rPr lang="en-GB" sz="1800" b="1" dirty="0">
                <a:solidFill>
                  <a:srgbClr val="000000"/>
                </a:solidFill>
                <a:latin typeface="Eurostile"/>
                <a:ea typeface="+mn-ea"/>
              </a:rPr>
              <a:t>: 2004</a:t>
            </a:r>
          </a:p>
          <a:p>
            <a:pPr marL="342900" lvl="0" indent="-342900" algn="ctr" eaLnBrk="1" hangingPunct="1">
              <a:buNone/>
            </a:pPr>
            <a:endParaRPr lang="en-GB" sz="1800" b="1" dirty="0">
              <a:solidFill>
                <a:srgbClr val="000000"/>
              </a:solidFill>
              <a:latin typeface="Eurostile"/>
              <a:ea typeface="+mn-ea"/>
            </a:endParaRPr>
          </a:p>
          <a:p>
            <a:pPr marL="342900" lvl="0" indent="-342900" algn="ctr" eaLnBrk="1" hangingPunct="1">
              <a:buNone/>
            </a:pPr>
            <a:r>
              <a:rPr lang="en-GB" sz="3600" b="1" dirty="0">
                <a:solidFill>
                  <a:srgbClr val="000000"/>
                </a:solidFill>
                <a:latin typeface="Eurostile"/>
                <a:ea typeface="+mn-ea"/>
              </a:rPr>
              <a:t>FLEXIBILITY</a:t>
            </a:r>
          </a:p>
          <a:p>
            <a:pPr marL="342900" lvl="0" indent="-342900" algn="ctr" eaLnBrk="1" hangingPunct="1"/>
            <a:r>
              <a:rPr lang="en-GB" sz="1800" b="1" dirty="0">
                <a:solidFill>
                  <a:srgbClr val="000000"/>
                </a:solidFill>
                <a:latin typeface="Eurostile"/>
                <a:ea typeface="+mn-ea"/>
              </a:rPr>
              <a:t>Ability to prioritise and change production schedules</a:t>
            </a:r>
          </a:p>
          <a:p>
            <a:pPr marL="342900" lvl="0" indent="-342900" algn="ctr" eaLnBrk="1" hangingPunct="1"/>
            <a:r>
              <a:rPr lang="en-GB" sz="1800" b="1" dirty="0">
                <a:solidFill>
                  <a:srgbClr val="000000"/>
                </a:solidFill>
                <a:latin typeface="Eurostile"/>
                <a:ea typeface="+mn-ea"/>
              </a:rPr>
              <a:t>Colours, sizes, models and volumes can all be modified</a:t>
            </a:r>
          </a:p>
          <a:p>
            <a:pPr marL="342900" lvl="0" indent="-342900" algn="ctr" eaLnBrk="1" hangingPunct="1"/>
            <a:r>
              <a:rPr lang="en-GB" sz="1800" b="1" dirty="0">
                <a:solidFill>
                  <a:srgbClr val="000000"/>
                </a:solidFill>
                <a:latin typeface="Eurostile"/>
                <a:ea typeface="+mn-ea"/>
              </a:rPr>
              <a:t>Just in time manufacturing</a:t>
            </a:r>
          </a:p>
          <a:p>
            <a:pPr marL="342900" lvl="0" indent="-342900" algn="ctr" eaLnBrk="1" hangingPunct="1"/>
            <a:r>
              <a:rPr lang="en-GB" sz="1800" b="1" dirty="0">
                <a:solidFill>
                  <a:srgbClr val="000000"/>
                </a:solidFill>
                <a:latin typeface="Eurostile"/>
                <a:ea typeface="+mn-ea"/>
              </a:rPr>
              <a:t>Around the clock production</a:t>
            </a:r>
          </a:p>
          <a:p>
            <a:pPr marL="342900" lvl="0" indent="-342900" eaLnBrk="1" hangingPunct="1"/>
            <a:endParaRPr lang="en-GB" sz="1800" b="1" dirty="0">
              <a:solidFill>
                <a:srgbClr val="000000"/>
              </a:solidFill>
              <a:latin typeface="Eurostile"/>
              <a:ea typeface="+mn-ea"/>
            </a:endParaRPr>
          </a:p>
          <a:p>
            <a:pPr marL="342900" lvl="0" indent="-342900" algn="ctr" eaLnBrk="1" hangingPunct="1">
              <a:buNone/>
            </a:pPr>
            <a:r>
              <a:rPr lang="en-GB" sz="1400" b="1" dirty="0">
                <a:solidFill>
                  <a:srgbClr val="000000"/>
                </a:solidFill>
                <a:latin typeface="Eurostile"/>
                <a:ea typeface="+mn-ea"/>
              </a:rPr>
              <a:t>“Rimstock have shown immense ingenuity in their approach, giving us the flexibility to control our own orders, delivery schedules and volumes” Lotus Cars</a:t>
            </a:r>
          </a:p>
          <a:p>
            <a:pPr marL="342900" lvl="0" indent="-342900" algn="ctr" eaLnBrk="1" hangingPunct="1">
              <a:buNone/>
            </a:pPr>
            <a:endParaRPr lang="en-GB" sz="1800" b="1" dirty="0">
              <a:solidFill>
                <a:srgbClr val="000000"/>
              </a:solidFill>
              <a:latin typeface="Eurostile"/>
              <a:ea typeface="+mn-ea"/>
            </a:endParaRPr>
          </a:p>
        </p:txBody>
      </p:sp>
      <p:pic>
        <p:nvPicPr>
          <p:cNvPr id="7185" name="Picture 17" descr="TUV T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1124744"/>
            <a:ext cx="1918339" cy="93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260648"/>
            <a:ext cx="8424936" cy="72008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800" dirty="0" smtClean="0">
                <a:solidFill>
                  <a:schemeClr val="tx1"/>
                </a:solidFill>
              </a:rPr>
              <a:t>QUALITY CONTROL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95288" y="1196753"/>
            <a:ext cx="8281168" cy="460851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400" dirty="0">
                <a:solidFill>
                  <a:schemeClr val="tx1"/>
                </a:solidFill>
              </a:rPr>
              <a:t>Full in house physical test </a:t>
            </a:r>
            <a:r>
              <a:rPr lang="en-GB" sz="2400" dirty="0" smtClean="0">
                <a:solidFill>
                  <a:schemeClr val="tx1"/>
                </a:solidFill>
              </a:rPr>
              <a:t>programme</a:t>
            </a:r>
          </a:p>
          <a:p>
            <a:endParaRPr lang="en-GB" sz="2400" dirty="0">
              <a:solidFill>
                <a:schemeClr val="tx1"/>
              </a:solidFill>
            </a:endParaRPr>
          </a:p>
          <a:p>
            <a:r>
              <a:rPr lang="en-GB" sz="2400" dirty="0">
                <a:solidFill>
                  <a:schemeClr val="tx1"/>
                </a:solidFill>
              </a:rPr>
              <a:t>Full PPAP submission </a:t>
            </a:r>
            <a:r>
              <a:rPr lang="en-GB" sz="2400" dirty="0" smtClean="0">
                <a:solidFill>
                  <a:schemeClr val="tx1"/>
                </a:solidFill>
              </a:rPr>
              <a:t>process </a:t>
            </a:r>
            <a:r>
              <a:rPr lang="en-GB" sz="2400" dirty="0">
                <a:solidFill>
                  <a:schemeClr val="tx1"/>
                </a:solidFill>
              </a:rPr>
              <a:t>for </a:t>
            </a:r>
            <a:r>
              <a:rPr lang="en-GB" sz="2400" dirty="0" smtClean="0">
                <a:solidFill>
                  <a:schemeClr val="tx1"/>
                </a:solidFill>
              </a:rPr>
              <a:t>approval</a:t>
            </a:r>
          </a:p>
          <a:p>
            <a:endParaRPr lang="en-GB" sz="2400" dirty="0">
              <a:solidFill>
                <a:schemeClr val="tx1"/>
              </a:solidFill>
            </a:endParaRPr>
          </a:p>
          <a:p>
            <a:r>
              <a:rPr lang="en-GB" sz="2400" dirty="0">
                <a:solidFill>
                  <a:schemeClr val="tx1"/>
                </a:solidFill>
              </a:rPr>
              <a:t>Right first time </a:t>
            </a:r>
            <a:r>
              <a:rPr lang="en-GB" sz="2400" dirty="0" smtClean="0">
                <a:solidFill>
                  <a:schemeClr val="tx1"/>
                </a:solidFill>
              </a:rPr>
              <a:t>production</a:t>
            </a:r>
          </a:p>
          <a:p>
            <a:endParaRPr lang="en-GB" sz="2400" dirty="0" smtClean="0">
              <a:solidFill>
                <a:schemeClr val="tx1"/>
              </a:solidFill>
            </a:endParaRPr>
          </a:p>
          <a:p>
            <a:r>
              <a:rPr lang="en-GB" sz="2400" dirty="0" smtClean="0">
                <a:solidFill>
                  <a:schemeClr val="tx1"/>
                </a:solidFill>
              </a:rPr>
              <a:t>Traceability &amp; Reliability</a:t>
            </a:r>
          </a:p>
          <a:p>
            <a:pPr lvl="1"/>
            <a:r>
              <a:rPr lang="en-GB" sz="2000" dirty="0" smtClean="0">
                <a:solidFill>
                  <a:schemeClr val="tx1"/>
                </a:solidFill>
              </a:rPr>
              <a:t>Reliable Systems in State of the Art Facilities</a:t>
            </a:r>
          </a:p>
          <a:p>
            <a:pPr lvl="1"/>
            <a:r>
              <a:rPr lang="en-GB" sz="2000" dirty="0" smtClean="0">
                <a:solidFill>
                  <a:schemeClr val="tx1"/>
                </a:solidFill>
              </a:rPr>
              <a:t>Dependable Personnel Making Fit for purpose products</a:t>
            </a:r>
          </a:p>
          <a:p>
            <a:pPr lvl="1"/>
            <a:r>
              <a:rPr lang="en-GB" sz="2000" dirty="0" smtClean="0">
                <a:solidFill>
                  <a:schemeClr val="tx1"/>
                </a:solidFill>
              </a:rPr>
              <a:t>Quality Production Through Proactive Management</a:t>
            </a:r>
          </a:p>
          <a:p>
            <a:pPr lvl="1"/>
            <a:r>
              <a:rPr lang="en-GB" sz="2000" dirty="0" smtClean="0">
                <a:solidFill>
                  <a:schemeClr val="tx1"/>
                </a:solidFill>
              </a:rPr>
              <a:t>Complete track and trace capability to casting origin</a:t>
            </a:r>
            <a:endParaRPr lang="en-GB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1654" y="332656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Saving the planet!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468313" y="1844675"/>
            <a:ext cx="7138987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400" dirty="0">
                <a:solidFill>
                  <a:schemeClr val="tx1"/>
                </a:solidFill>
              </a:rPr>
              <a:t>Rimstock are committed to playing its part in the reduction of global emissions:-</a:t>
            </a:r>
          </a:p>
          <a:p>
            <a:pPr lvl="1"/>
            <a:r>
              <a:rPr lang="en-GB" sz="2400" dirty="0">
                <a:solidFill>
                  <a:schemeClr val="tx1"/>
                </a:solidFill>
              </a:rPr>
              <a:t>Low energy consumption casting machines</a:t>
            </a:r>
          </a:p>
          <a:p>
            <a:pPr lvl="1"/>
            <a:r>
              <a:rPr lang="en-GB" sz="2400" dirty="0">
                <a:solidFill>
                  <a:schemeClr val="tx1"/>
                </a:solidFill>
              </a:rPr>
              <a:t>Efficient melting</a:t>
            </a:r>
          </a:p>
          <a:p>
            <a:pPr lvl="1"/>
            <a:r>
              <a:rPr lang="en-GB" sz="2400" dirty="0">
                <a:solidFill>
                  <a:schemeClr val="tx1"/>
                </a:solidFill>
              </a:rPr>
              <a:t>Chromate free pre treatment</a:t>
            </a:r>
          </a:p>
          <a:p>
            <a:pPr lvl="1"/>
            <a:r>
              <a:rPr lang="en-GB" sz="2400" dirty="0">
                <a:solidFill>
                  <a:schemeClr val="tx1"/>
                </a:solidFill>
              </a:rPr>
              <a:t>Non solvent painting</a:t>
            </a:r>
          </a:p>
          <a:p>
            <a:pPr lvl="1"/>
            <a:r>
              <a:rPr lang="en-GB" sz="2400" dirty="0">
                <a:solidFill>
                  <a:schemeClr val="tx1"/>
                </a:solidFill>
              </a:rPr>
              <a:t>Compliant waste handling</a:t>
            </a:r>
          </a:p>
          <a:p>
            <a:endParaRPr lang="en-GB" sz="2400" dirty="0">
              <a:solidFill>
                <a:schemeClr val="tx1"/>
              </a:solidFill>
            </a:endParaRPr>
          </a:p>
          <a:p>
            <a:endParaRPr lang="en-GB" sz="1600" dirty="0">
              <a:solidFill>
                <a:schemeClr val="tx1"/>
              </a:solidFill>
            </a:endParaRPr>
          </a:p>
        </p:txBody>
      </p:sp>
      <p:pic>
        <p:nvPicPr>
          <p:cNvPr id="73741" name="Picture 13" descr="Image:Global Warming Predictions Map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0" y="3357563"/>
            <a:ext cx="2905125" cy="2119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404664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>
                <a:solidFill>
                  <a:schemeClr val="tx1"/>
                </a:solidFill>
              </a:rPr>
              <a:t>Teamwork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179512" y="1544638"/>
            <a:ext cx="40386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400" dirty="0">
                <a:solidFill>
                  <a:schemeClr val="tx1"/>
                </a:solidFill>
              </a:rPr>
              <a:t>We understand what it takes to be number 1!</a:t>
            </a:r>
          </a:p>
          <a:p>
            <a:pPr lvl="1"/>
            <a:r>
              <a:rPr lang="en-GB" sz="2400" dirty="0">
                <a:solidFill>
                  <a:schemeClr val="tx1"/>
                </a:solidFill>
              </a:rPr>
              <a:t>Continual </a:t>
            </a:r>
            <a:r>
              <a:rPr lang="en-GB" sz="2400" dirty="0" smtClean="0">
                <a:solidFill>
                  <a:schemeClr val="tx1"/>
                </a:solidFill>
              </a:rPr>
              <a:t>review </a:t>
            </a:r>
            <a:r>
              <a:rPr lang="en-GB" sz="2400" dirty="0">
                <a:solidFill>
                  <a:schemeClr val="tx1"/>
                </a:solidFill>
              </a:rPr>
              <a:t>and training of staff</a:t>
            </a:r>
          </a:p>
          <a:p>
            <a:pPr lvl="1"/>
            <a:r>
              <a:rPr lang="en-GB" sz="2400" dirty="0">
                <a:solidFill>
                  <a:schemeClr val="tx1"/>
                </a:solidFill>
              </a:rPr>
              <a:t>Continual analysis of processes and procedures</a:t>
            </a:r>
          </a:p>
          <a:p>
            <a:pPr lvl="1"/>
            <a:r>
              <a:rPr lang="en-GB" sz="2400" dirty="0">
                <a:solidFill>
                  <a:schemeClr val="tx1"/>
                </a:solidFill>
              </a:rPr>
              <a:t>Interaction with the customer at all levels and stages of the production lifecycle</a:t>
            </a:r>
          </a:p>
          <a:p>
            <a:endParaRPr lang="en-GB" sz="2400" dirty="0">
              <a:solidFill>
                <a:schemeClr val="tx1"/>
              </a:solidFill>
            </a:endParaRPr>
          </a:p>
          <a:p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4666902" y="1316038"/>
            <a:ext cx="413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1" i="1" dirty="0">
                <a:latin typeface="Eurostile" pitchFamily="34" charset="0"/>
              </a:rPr>
              <a:t>“Believers in partnerships”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5552075" y="5013176"/>
            <a:ext cx="23603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latin typeface="Eurostile" pitchFamily="34" charset="0"/>
              </a:rPr>
              <a:t>BTCC Champions</a:t>
            </a:r>
          </a:p>
          <a:p>
            <a:pPr algn="ctr"/>
            <a:r>
              <a:rPr lang="en-GB" sz="1600" b="1" dirty="0" smtClean="0">
                <a:latin typeface="Eurostile" pitchFamily="34" charset="0"/>
              </a:rPr>
              <a:t> 2005,2006,</a:t>
            </a:r>
          </a:p>
          <a:p>
            <a:pPr algn="ctr"/>
            <a:r>
              <a:rPr lang="en-GB" sz="1600" b="1" dirty="0" smtClean="0">
                <a:latin typeface="Eurostile" pitchFamily="34" charset="0"/>
              </a:rPr>
              <a:t>2011 &amp; 2012</a:t>
            </a:r>
            <a:endParaRPr lang="en-GB" sz="1600" b="1" dirty="0">
              <a:latin typeface="Eurostile" pitchFamily="34" charset="0"/>
            </a:endParaRPr>
          </a:p>
        </p:txBody>
      </p:sp>
      <p:pic>
        <p:nvPicPr>
          <p:cNvPr id="23554" name="Picture 2" descr="C:\Users\creyner\AppData\Local\Microsoft\Windows\Temporary Internet Files\Content.Outlook\M5GAS2G1\Shedden_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12083" b="12441"/>
          <a:stretch/>
        </p:blipFill>
        <p:spPr bwMode="auto">
          <a:xfrm>
            <a:off x="4470531" y="1916832"/>
            <a:ext cx="4523418" cy="249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2819400" y="2133600"/>
            <a:ext cx="3343275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800" b="1">
                <a:latin typeface="Eurostile" pitchFamily="34" charset="0"/>
              </a:rPr>
              <a:t>THANK YOU</a:t>
            </a:r>
          </a:p>
          <a:p>
            <a:pPr algn="ctr"/>
            <a:endParaRPr lang="en-GB" sz="2800" b="1">
              <a:latin typeface="Eurostile" pitchFamily="34" charset="0"/>
            </a:endParaRPr>
          </a:p>
          <a:p>
            <a:pPr algn="ctr"/>
            <a:r>
              <a:rPr lang="en-GB" sz="2800" b="1">
                <a:latin typeface="Eurostile" pitchFamily="34" charset="0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12816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Eurostile"/>
              </a:rPr>
              <a:t>ETO Audit Status</a:t>
            </a:r>
            <a:endParaRPr lang="en-GB" dirty="0">
              <a:latin typeface="Eurostile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7931224" cy="4525963"/>
          </a:xfrm>
        </p:spPr>
        <p:txBody>
          <a:bodyPr/>
          <a:lstStyle/>
          <a:p>
            <a:r>
              <a:rPr lang="en-GB" dirty="0" smtClean="0">
                <a:latin typeface="Eurostile"/>
              </a:rPr>
              <a:t>ETO Audit Oct 2013</a:t>
            </a:r>
            <a:br>
              <a:rPr lang="en-GB" dirty="0" smtClean="0">
                <a:latin typeface="Eurostile"/>
              </a:rPr>
            </a:br>
            <a:endParaRPr lang="en-GB" dirty="0" smtClean="0">
              <a:latin typeface="Eurostile"/>
            </a:endParaRPr>
          </a:p>
          <a:p>
            <a:r>
              <a:rPr lang="en-GB" dirty="0" smtClean="0">
                <a:latin typeface="Eurostile"/>
              </a:rPr>
              <a:t>JLR visit &amp; Rimstock Assessment Sept 2014</a:t>
            </a:r>
            <a:br>
              <a:rPr lang="en-GB" dirty="0" smtClean="0">
                <a:latin typeface="Eurostile"/>
              </a:rPr>
            </a:br>
            <a:endParaRPr lang="en-GB" dirty="0" smtClean="0">
              <a:latin typeface="Eurostile"/>
            </a:endParaRPr>
          </a:p>
          <a:p>
            <a:r>
              <a:rPr lang="en-GB" dirty="0" smtClean="0">
                <a:latin typeface="Eurostile"/>
              </a:rPr>
              <a:t>Visit by JLR STA team Oct 2014</a:t>
            </a:r>
            <a:br>
              <a:rPr lang="en-GB" dirty="0" smtClean="0">
                <a:latin typeface="Eurostile"/>
              </a:rPr>
            </a:br>
            <a:endParaRPr lang="en-GB" dirty="0" smtClean="0">
              <a:latin typeface="Eurostile"/>
            </a:endParaRPr>
          </a:p>
          <a:p>
            <a:r>
              <a:rPr lang="en-GB" dirty="0" smtClean="0">
                <a:latin typeface="Eurostile"/>
              </a:rPr>
              <a:t>Rimstock reassessment Jan 2015 (Verified as part of the external TUV/TS16949 renewal audit)</a:t>
            </a:r>
            <a:endParaRPr lang="en-GB" dirty="0">
              <a:latin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55668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187623" y="260649"/>
            <a:ext cx="6552729" cy="936107"/>
          </a:xfrm>
        </p:spPr>
        <p:txBody>
          <a:bodyPr/>
          <a:lstStyle/>
          <a:p>
            <a:pPr lvl="0"/>
            <a:r>
              <a:rPr lang="en-GB" b="1" u="sng" dirty="0"/>
              <a:t>Audit </a:t>
            </a:r>
            <a:r>
              <a:rPr lang="en-GB" b="1" u="sng" dirty="0" smtClean="0"/>
              <a:t>October </a:t>
            </a:r>
            <a:r>
              <a:rPr lang="en-GB" b="1" u="sng" dirty="0"/>
              <a:t>2013</a:t>
            </a:r>
          </a:p>
        </p:txBody>
      </p:sp>
      <p:graphicFrame>
        <p:nvGraphicFramePr>
          <p:cNvPr id="3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1011221"/>
              </p:ext>
            </p:extLst>
          </p:nvPr>
        </p:nvGraphicFramePr>
        <p:xfrm>
          <a:off x="755577" y="548676"/>
          <a:ext cx="7776862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8258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67541" y="260649"/>
            <a:ext cx="8229600" cy="936107"/>
          </a:xfrm>
        </p:spPr>
        <p:txBody>
          <a:bodyPr/>
          <a:lstStyle/>
          <a:p>
            <a:pPr lvl="0"/>
            <a:r>
              <a:rPr lang="en-GB" b="1" u="sng"/>
              <a:t>Re-assessment Sept 2014</a:t>
            </a:r>
          </a:p>
        </p:txBody>
      </p:sp>
      <p:graphicFrame>
        <p:nvGraphicFramePr>
          <p:cNvPr id="3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1324429"/>
              </p:ext>
            </p:extLst>
          </p:nvPr>
        </p:nvGraphicFramePr>
        <p:xfrm>
          <a:off x="755577" y="548676"/>
          <a:ext cx="7776862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3556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67541" y="260649"/>
            <a:ext cx="8229600" cy="936107"/>
          </a:xfrm>
        </p:spPr>
        <p:txBody>
          <a:bodyPr/>
          <a:lstStyle/>
          <a:p>
            <a:pPr lvl="0"/>
            <a:r>
              <a:rPr lang="en-GB" b="1" u="sng" dirty="0"/>
              <a:t>Re-assessment </a:t>
            </a:r>
            <a:r>
              <a:rPr lang="en-GB" b="1" u="sng" dirty="0" smtClean="0"/>
              <a:t>Jan 2015</a:t>
            </a:r>
            <a:endParaRPr lang="en-GB" b="1" u="sng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97629932"/>
              </p:ext>
            </p:extLst>
          </p:nvPr>
        </p:nvGraphicFramePr>
        <p:xfrm>
          <a:off x="467544" y="188640"/>
          <a:ext cx="8496944" cy="6984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3435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5303</TotalTime>
  <Words>1141</Words>
  <Application>Microsoft Office PowerPoint</Application>
  <PresentationFormat>On-screen Show (4:3)</PresentationFormat>
  <Paragraphs>441</Paragraphs>
  <Slides>54</Slides>
  <Notes>0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Default Design</vt:lpstr>
      <vt:lpstr>PowerPoint Presentation</vt:lpstr>
      <vt:lpstr>PowerPoint Presentation</vt:lpstr>
      <vt:lpstr>Rimstock Plc Group</vt:lpstr>
      <vt:lpstr>Rimstock Plc Group</vt:lpstr>
      <vt:lpstr>Rimstock Business Plan / Vision for 2014/2015</vt:lpstr>
      <vt:lpstr>ETO Audit Status</vt:lpstr>
      <vt:lpstr>Audit October 2013</vt:lpstr>
      <vt:lpstr>Re-assessment Sept 2014</vt:lpstr>
      <vt:lpstr>Re-assessment Jan 2015</vt:lpstr>
      <vt:lpstr>Original Equipment Customers</vt:lpstr>
      <vt:lpstr>Original Equipment Customers</vt:lpstr>
      <vt:lpstr> </vt:lpstr>
      <vt:lpstr> </vt:lpstr>
      <vt:lpstr>PowerPoint Presentation</vt:lpstr>
      <vt:lpstr>PowerPoint Presentation</vt:lpstr>
      <vt:lpstr>PowerPoint Presentation</vt:lpstr>
      <vt:lpstr>Original Equipment Customers </vt:lpstr>
      <vt:lpstr>Original Equipment Customers  </vt:lpstr>
      <vt:lpstr>Original Equipment Customers </vt:lpstr>
      <vt:lpstr>Original Equipment Customers </vt:lpstr>
      <vt:lpstr>Security Applications</vt:lpstr>
      <vt:lpstr>Specialist Customers &amp; Tuners</vt:lpstr>
      <vt:lpstr>Tuner Customers </vt:lpstr>
      <vt:lpstr>Tuner Customers </vt:lpstr>
      <vt:lpstr>Team Dynamics Race Wheels</vt:lpstr>
      <vt:lpstr>Team Dynamics Race Wheels</vt:lpstr>
      <vt:lpstr>Formula Renault &amp; Formula Ford </vt:lpstr>
      <vt:lpstr>        Team Dynamics Rally &amp; Rally Cross Wheels</vt:lpstr>
      <vt:lpstr>PowerPoint Presentation</vt:lpstr>
      <vt:lpstr>Concept Wheel Design </vt:lpstr>
      <vt:lpstr>RAPID REACTION</vt:lpstr>
      <vt:lpstr>Rimstock Manufacturing </vt:lpstr>
      <vt:lpstr>CONCEPTUAL STYLING &amp; DESIGN</vt:lpstr>
      <vt:lpstr>FINITE ELEMENT ANALYSIS</vt:lpstr>
      <vt:lpstr>MODELLING</vt:lpstr>
      <vt:lpstr>Visualisation</vt:lpstr>
      <vt:lpstr>MATERIAL SPECIFICATION and  SOURCES</vt:lpstr>
      <vt:lpstr>TOOLING DESIGN</vt:lpstr>
      <vt:lpstr>TESTING &amp; COMPLIANCE</vt:lpstr>
      <vt:lpstr>PHYSICAL TESTING</vt:lpstr>
      <vt:lpstr>PHYSICAL TESTING &amp; CERTIFICATION </vt:lpstr>
      <vt:lpstr>MANUFACTURING</vt:lpstr>
      <vt:lpstr>MANUFACTURING</vt:lpstr>
      <vt:lpstr>MANUFACTURING  Forged Wheel Production </vt:lpstr>
      <vt:lpstr>MANUFACTURING 5-Axis Forged Wheel Production </vt:lpstr>
      <vt:lpstr>MANUFACTURING 3-Axis Forged Wheel Production</vt:lpstr>
      <vt:lpstr>MANUFACTURING</vt:lpstr>
      <vt:lpstr>MANUFACTURING</vt:lpstr>
      <vt:lpstr>DISTRIBUTION</vt:lpstr>
      <vt:lpstr>QUALITY CONTROL</vt:lpstr>
      <vt:lpstr>QUALITY CONTROL</vt:lpstr>
      <vt:lpstr>Saving the planet!</vt:lpstr>
      <vt:lpstr>Teamwork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</dc:creator>
  <cp:lastModifiedBy>Peter Simson</cp:lastModifiedBy>
  <cp:revision>338</cp:revision>
  <cp:lastPrinted>2014-07-23T13:00:22Z</cp:lastPrinted>
  <dcterms:created xsi:type="dcterms:W3CDTF">2007-03-14T12:54:34Z</dcterms:created>
  <dcterms:modified xsi:type="dcterms:W3CDTF">2015-01-20T15:28:00Z</dcterms:modified>
</cp:coreProperties>
</file>